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1"/>
  </p:notesMasterIdLst>
  <p:sldIdLst>
    <p:sldId id="256" r:id="rId3"/>
    <p:sldId id="482" r:id="rId4"/>
    <p:sldId id="464" r:id="rId5"/>
    <p:sldId id="469" r:id="rId6"/>
    <p:sldId id="465" r:id="rId7"/>
    <p:sldId id="471" r:id="rId8"/>
    <p:sldId id="466" r:id="rId9"/>
    <p:sldId id="472" r:id="rId10"/>
    <p:sldId id="468" r:id="rId11"/>
    <p:sldId id="474" r:id="rId12"/>
    <p:sldId id="475" r:id="rId13"/>
    <p:sldId id="481" r:id="rId14"/>
    <p:sldId id="476" r:id="rId15"/>
    <p:sldId id="477" r:id="rId16"/>
    <p:sldId id="479" r:id="rId17"/>
    <p:sldId id="478" r:id="rId18"/>
    <p:sldId id="483" r:id="rId19"/>
    <p:sldId id="484" r:id="rId20"/>
    <p:sldId id="486" r:id="rId21"/>
    <p:sldId id="487" r:id="rId22"/>
    <p:sldId id="488" r:id="rId23"/>
    <p:sldId id="489" r:id="rId24"/>
    <p:sldId id="490" r:id="rId25"/>
    <p:sldId id="491" r:id="rId26"/>
    <p:sldId id="492" r:id="rId27"/>
    <p:sldId id="493" r:id="rId28"/>
    <p:sldId id="494" r:id="rId29"/>
    <p:sldId id="39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84"/>
    <p:restoredTop sz="94694"/>
  </p:normalViewPr>
  <p:slideViewPr>
    <p:cSldViewPr snapToGrid="0" snapToObjects="1">
      <p:cViewPr varScale="1">
        <p:scale>
          <a:sx n="121" d="100"/>
          <a:sy n="121" d="100"/>
        </p:scale>
        <p:origin x="4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16A0F-2645-F945-ADC5-B2CC11F8F912}" type="datetimeFigureOut">
              <a:rPr lang="en-US" smtClean="0"/>
              <a:t>9/9/21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D32B1-08AD-0943-8C60-7CB4F1A83E64}" type="slidenum">
              <a:rPr lang="en-US" smtClean="0"/>
              <a:t>‹#›</a:t>
            </a:fld>
            <a:endParaRPr lang="en-US"/>
          </a:p>
        </p:txBody>
      </p:sp>
    </p:spTree>
    <p:extLst>
      <p:ext uri="{BB962C8B-B14F-4D97-AF65-F5344CB8AC3E}">
        <p14:creationId xmlns:p14="http://schemas.microsoft.com/office/powerpoint/2010/main" val="3836597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6008B229-1626-F140-A5AB-667E95C72CE6}" type="datetime1">
              <a:rPr lang="en-US" smtClean="0"/>
              <a:t>9/9/21</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77BA9D7-BCB1-2C4D-8831-3E14AB2674F7}" type="datetime1">
              <a:rPr lang="en-US" smtClean="0"/>
              <a:t>9/9/21</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C8CF900D-2ECF-E249-9251-2832B420FAEA}" type="datetime1">
              <a:rPr lang="en-US" smtClean="0"/>
              <a:t>9/9/21</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30785609-E5CC-DE44-B37C-B4F30876FF32}" type="datetime1">
              <a:rPr lang="en-US" smtClean="0"/>
              <a:t>9/9/21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D2F8954-4A2E-3243-B2DC-9CD5CB712752}" type="datetime1">
              <a:rPr lang="en-US" smtClean="0"/>
              <a:t>9/9/21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2FD4575D-199B-0745-9376-4BA74FA8EFA7}" type="datetime1">
              <a:rPr lang="en-US" smtClean="0"/>
              <a:t>9/9/21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334EC5E2-8D01-2849-BCEF-95F1335AF02C}" type="datetime1">
              <a:rPr lang="en-US" smtClean="0"/>
              <a:t>9/9/21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1BB4091-1279-5E46-833E-3B1192709521}" type="datetime1">
              <a:rPr lang="en-US" smtClean="0"/>
              <a:t>9/9/21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8C5C5CE-9A98-3649-A752-35F044CBF5B8}" type="datetime1">
              <a:rPr lang="en-US" smtClean="0"/>
              <a:t>9/9/21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9324C5E-CE4C-B646-8BD9-2D7670818E7E}" type="datetime1">
              <a:rPr lang="en-US" smtClean="0"/>
              <a:t>9/9/21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03B3BC9F-3142-5445-97AB-BA4A48743DCA}" type="datetime1">
              <a:rPr lang="en-US" smtClean="0"/>
              <a:t>9/9/21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054DD6E4-1949-3040-894C-35794FB3182E}" type="datetime1">
              <a:rPr lang="en-US" smtClean="0"/>
              <a:t>9/9/21</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1897FE6E-4AF1-BB43-A3BB-BA9931BC385B}" type="datetime1">
              <a:rPr lang="en-US" smtClean="0"/>
              <a:t>9/9/21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DAF1F23-51F5-E24D-A2F3-F9FF410B2C6B}" type="datetime1">
              <a:rPr lang="en-US" smtClean="0"/>
              <a:t>9/9/21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7F9506E-CC5A-D948-B9E0-FC81D1F3EEB8}" type="datetime1">
              <a:rPr lang="en-US" smtClean="0"/>
              <a:t>9/9/21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C757C4BA-F6BD-9D46-BAF7-7A606C7B7108}" type="datetime1">
              <a:rPr lang="en-US" smtClean="0"/>
              <a:t>9/9/21</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95FEEB89-C0FA-7B44-91C8-3A1F81281704}" type="datetime1">
              <a:rPr lang="en-US" smtClean="0"/>
              <a:t>9/9/21</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CF66CC17-747B-F748-A0C3-012987D5CF06}" type="datetime1">
              <a:rPr lang="en-US" smtClean="0"/>
              <a:t>9/9/21</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69BCEF32-73C1-834F-B688-79D9DDD34705}" type="datetime1">
              <a:rPr lang="en-US" smtClean="0"/>
              <a:t>9/9/21</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2E3B6507-7DFF-0847-9F5C-8F1A1EA2E5B9}" type="datetime1">
              <a:rPr lang="en-US" smtClean="0"/>
              <a:t>9/9/21</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2DB495FC-A020-2046-83B9-B5FB38D52B0B}" type="datetime1">
              <a:rPr lang="en-US" smtClean="0"/>
              <a:t>9/9/21</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BD7A8680-6AE5-D949-9D95-115987696769}" type="datetime1">
              <a:rPr lang="en-US" smtClean="0"/>
              <a:t>9/9/21</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7D75D3-5748-F148-9D5F-9B1083DE5149}" type="datetime1">
              <a:rPr lang="en-US" smtClean="0"/>
              <a:t>9/9/21</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4F3AB534-2132-774F-82DE-4210B1BD5FED}" type="datetime1">
              <a:rPr lang="en-US" smtClean="0"/>
              <a:t>9/9/21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
        <p:nvSpPr>
          <p:cNvPr id="4" name="Slide Number Placeholder 3">
            <a:extLst>
              <a:ext uri="{FF2B5EF4-FFF2-40B4-BE49-F238E27FC236}">
                <a16:creationId xmlns:a16="http://schemas.microsoft.com/office/drawing/2014/main" id="{91667053-FE0B-2E4F-88E8-0DE41FF95167}"/>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1324-FBFC-2B46-BE7A-DF7C331580D6}"/>
              </a:ext>
            </a:extLst>
          </p:cNvPr>
          <p:cNvSpPr>
            <a:spLocks noGrp="1"/>
          </p:cNvSpPr>
          <p:nvPr>
            <p:ph type="title"/>
          </p:nvPr>
        </p:nvSpPr>
        <p:spPr/>
        <p:txBody>
          <a:bodyPr/>
          <a:lstStyle/>
          <a:p>
            <a:r>
              <a:rPr lang="en-US" dirty="0"/>
              <a:t>Fuel-Cladding Interaction</a:t>
            </a:r>
          </a:p>
        </p:txBody>
      </p:sp>
      <p:sp>
        <p:nvSpPr>
          <p:cNvPr id="3" name="Content Placeholder 2">
            <a:extLst>
              <a:ext uri="{FF2B5EF4-FFF2-40B4-BE49-F238E27FC236}">
                <a16:creationId xmlns:a16="http://schemas.microsoft.com/office/drawing/2014/main" id="{102BDC49-F166-254D-878A-9EABC96E79C9}"/>
              </a:ext>
            </a:extLst>
          </p:cNvPr>
          <p:cNvSpPr>
            <a:spLocks noGrp="1"/>
          </p:cNvSpPr>
          <p:nvPr>
            <p:ph sz="half" idx="1"/>
          </p:nvPr>
        </p:nvSpPr>
        <p:spPr/>
        <p:txBody>
          <a:bodyPr/>
          <a:lstStyle/>
          <a:p>
            <a:r>
              <a:rPr lang="en-US" sz="2400" dirty="0"/>
              <a:t>Fuel-Cladding interactions are both mechanical and chemical in nature (FCMI and FCCI)</a:t>
            </a:r>
          </a:p>
          <a:p>
            <a:r>
              <a:rPr lang="en-US" sz="2400" dirty="0"/>
              <a:t>FCMI results from when the fuel swells, comes into contact with the cladding, and exerts an outward force on the cladding</a:t>
            </a:r>
          </a:p>
          <a:p>
            <a:r>
              <a:rPr lang="en-US" sz="2400" dirty="0"/>
              <a:t>Early element designs did not allow the fuel sufficient free swelling, this gas bubble pressure was transmitted directly to the cladding</a:t>
            </a:r>
          </a:p>
        </p:txBody>
      </p:sp>
      <p:sp>
        <p:nvSpPr>
          <p:cNvPr id="4" name="Content Placeholder 3">
            <a:extLst>
              <a:ext uri="{FF2B5EF4-FFF2-40B4-BE49-F238E27FC236}">
                <a16:creationId xmlns:a16="http://schemas.microsoft.com/office/drawing/2014/main" id="{59E0C01A-F623-5141-BC8B-F700C65F7807}"/>
              </a:ext>
            </a:extLst>
          </p:cNvPr>
          <p:cNvSpPr>
            <a:spLocks noGrp="1"/>
          </p:cNvSpPr>
          <p:nvPr>
            <p:ph sz="half" idx="2"/>
          </p:nvPr>
        </p:nvSpPr>
        <p:spPr/>
        <p:txBody>
          <a:bodyPr/>
          <a:lstStyle/>
          <a:p>
            <a:r>
              <a:rPr lang="en-US" sz="2400" dirty="0"/>
              <a:t>Thus, all early designs suffered from cladding deformation and rupture at modest burnups</a:t>
            </a:r>
          </a:p>
          <a:p>
            <a:r>
              <a:rPr lang="en-US" sz="2400" dirty="0"/>
              <a:t>This was one of the primary reasons oxide fuels were pursued over metallic alloys</a:t>
            </a:r>
          </a:p>
          <a:p>
            <a:r>
              <a:rPr lang="en-US" sz="2400" dirty="0"/>
              <a:t>By the time the smear density solution had been implemented, metallic fuels had already been left behind</a:t>
            </a:r>
          </a:p>
          <a:p>
            <a:endParaRPr lang="en-US" sz="2400" dirty="0"/>
          </a:p>
        </p:txBody>
      </p:sp>
      <p:sp>
        <p:nvSpPr>
          <p:cNvPr id="5" name="Slide Number Placeholder 4">
            <a:extLst>
              <a:ext uri="{FF2B5EF4-FFF2-40B4-BE49-F238E27FC236}">
                <a16:creationId xmlns:a16="http://schemas.microsoft.com/office/drawing/2014/main" id="{2844C575-1846-B042-90B7-5E861B68A2F1}"/>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spTree>
    <p:extLst>
      <p:ext uri="{BB962C8B-B14F-4D97-AF65-F5344CB8AC3E}">
        <p14:creationId xmlns:p14="http://schemas.microsoft.com/office/powerpoint/2010/main" val="4159761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1324-FBFC-2B46-BE7A-DF7C331580D6}"/>
              </a:ext>
            </a:extLst>
          </p:cNvPr>
          <p:cNvSpPr>
            <a:spLocks noGrp="1"/>
          </p:cNvSpPr>
          <p:nvPr>
            <p:ph type="title"/>
          </p:nvPr>
        </p:nvSpPr>
        <p:spPr/>
        <p:txBody>
          <a:bodyPr/>
          <a:lstStyle/>
          <a:p>
            <a:r>
              <a:rPr lang="en-US" dirty="0"/>
              <a:t>Fuel-Cladding Mechanical Interaction</a:t>
            </a:r>
          </a:p>
        </p:txBody>
      </p:sp>
      <p:sp>
        <p:nvSpPr>
          <p:cNvPr id="3" name="Content Placeholder 2">
            <a:extLst>
              <a:ext uri="{FF2B5EF4-FFF2-40B4-BE49-F238E27FC236}">
                <a16:creationId xmlns:a16="http://schemas.microsoft.com/office/drawing/2014/main" id="{102BDC49-F166-254D-878A-9EABC96E79C9}"/>
              </a:ext>
            </a:extLst>
          </p:cNvPr>
          <p:cNvSpPr>
            <a:spLocks noGrp="1"/>
          </p:cNvSpPr>
          <p:nvPr>
            <p:ph sz="half" idx="1"/>
          </p:nvPr>
        </p:nvSpPr>
        <p:spPr>
          <a:xfrm>
            <a:off x="609599" y="1968503"/>
            <a:ext cx="6390291" cy="4157663"/>
          </a:xfrm>
        </p:spPr>
        <p:txBody>
          <a:bodyPr/>
          <a:lstStyle/>
          <a:p>
            <a:r>
              <a:rPr lang="en-US" sz="2200" dirty="0"/>
              <a:t>The cladding strain of low smear density, small plenum fuel rod designs is primarily creep strain due to FCMI (MK-I)</a:t>
            </a:r>
          </a:p>
          <a:p>
            <a:r>
              <a:rPr lang="en-US" sz="2200" dirty="0"/>
              <a:t>The cladding strain of high smear density, large plenum rods is mainly irradiation-induced cladding swelling (MK-II)</a:t>
            </a:r>
          </a:p>
          <a:p>
            <a:r>
              <a:rPr lang="en-US" sz="2200" dirty="0"/>
              <a:t>The creep strain can be accounted for by the plenum pressure stress alone, which confirms that FCMI is virtually nonexistent in suitably designed metallic fuel elements</a:t>
            </a:r>
          </a:p>
          <a:p>
            <a:r>
              <a:rPr lang="en-US" sz="2200" dirty="0"/>
              <a:t>Significant FCMI can be avoided to high burnup if the as-built fuel smeared density is kept to 75%</a:t>
            </a:r>
          </a:p>
          <a:p>
            <a:endParaRPr lang="en-US" sz="2200" dirty="0"/>
          </a:p>
          <a:p>
            <a:endParaRPr lang="en-US" sz="2200" dirty="0"/>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2844C575-1846-B042-90B7-5E861B68A2F1}"/>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pic>
        <p:nvPicPr>
          <p:cNvPr id="6" name="Picture 5">
            <a:extLst>
              <a:ext uri="{FF2B5EF4-FFF2-40B4-BE49-F238E27FC236}">
                <a16:creationId xmlns:a16="http://schemas.microsoft.com/office/drawing/2014/main" id="{233E5E04-7547-1C44-864D-564652F2B7D7}"/>
              </a:ext>
            </a:extLst>
          </p:cNvPr>
          <p:cNvPicPr>
            <a:picLocks noChangeAspect="1"/>
          </p:cNvPicPr>
          <p:nvPr/>
        </p:nvPicPr>
        <p:blipFill>
          <a:blip r:embed="rId2"/>
          <a:stretch>
            <a:fillRect/>
          </a:stretch>
        </p:blipFill>
        <p:spPr>
          <a:xfrm>
            <a:off x="6831687" y="1968500"/>
            <a:ext cx="5231853" cy="3815369"/>
          </a:xfrm>
          <a:prstGeom prst="rect">
            <a:avLst/>
          </a:prstGeom>
        </p:spPr>
      </p:pic>
    </p:spTree>
    <p:extLst>
      <p:ext uri="{BB962C8B-B14F-4D97-AF65-F5344CB8AC3E}">
        <p14:creationId xmlns:p14="http://schemas.microsoft.com/office/powerpoint/2010/main" val="1178276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EC709-B88D-384A-8A02-9F07D005AB25}"/>
              </a:ext>
            </a:extLst>
          </p:cNvPr>
          <p:cNvSpPr>
            <a:spLocks noGrp="1"/>
          </p:cNvSpPr>
          <p:nvPr>
            <p:ph type="title"/>
          </p:nvPr>
        </p:nvSpPr>
        <p:spPr/>
        <p:txBody>
          <a:bodyPr/>
          <a:lstStyle/>
          <a:p>
            <a:r>
              <a:rPr lang="en-US" dirty="0"/>
              <a:t>Fission-Induced Creep</a:t>
            </a:r>
          </a:p>
        </p:txBody>
      </p:sp>
      <p:sp>
        <p:nvSpPr>
          <p:cNvPr id="3" name="Content Placeholder 2">
            <a:extLst>
              <a:ext uri="{FF2B5EF4-FFF2-40B4-BE49-F238E27FC236}">
                <a16:creationId xmlns:a16="http://schemas.microsoft.com/office/drawing/2014/main" id="{AC181A0A-8CAF-2E44-B702-AE87FB872D17}"/>
              </a:ext>
            </a:extLst>
          </p:cNvPr>
          <p:cNvSpPr>
            <a:spLocks noGrp="1"/>
          </p:cNvSpPr>
          <p:nvPr>
            <p:ph sz="half" idx="1"/>
          </p:nvPr>
        </p:nvSpPr>
        <p:spPr/>
        <p:txBody>
          <a:bodyPr/>
          <a:lstStyle/>
          <a:p>
            <a:r>
              <a:rPr lang="en-US" sz="2400" dirty="0"/>
              <a:t>Stress in the cladding due to fuel swelling will thus also depend on the effective creep rate of the fuel in-reactor</a:t>
            </a:r>
          </a:p>
          <a:p>
            <a:r>
              <a:rPr lang="en-US" sz="2400" dirty="0"/>
              <a:t>Measurable creep deformation of </a:t>
            </a:r>
            <a:r>
              <a:rPr lang="el-GR" sz="2400" dirty="0"/>
              <a:t>α-</a:t>
            </a:r>
            <a:r>
              <a:rPr lang="en-US" sz="2400" dirty="0"/>
              <a:t>U during fissioning at temperatures where classical creep does not exist has been experimentally identified</a:t>
            </a:r>
          </a:p>
          <a:p>
            <a:endParaRPr lang="en-US" sz="2400" dirty="0"/>
          </a:p>
          <a:p>
            <a:endParaRPr lang="en-US" sz="2400" dirty="0"/>
          </a:p>
        </p:txBody>
      </p:sp>
      <p:sp>
        <p:nvSpPr>
          <p:cNvPr id="4" name="Content Placeholder 3">
            <a:extLst>
              <a:ext uri="{FF2B5EF4-FFF2-40B4-BE49-F238E27FC236}">
                <a16:creationId xmlns:a16="http://schemas.microsoft.com/office/drawing/2014/main" id="{C36B2165-16A9-4B4A-AA01-B8F332DC360E}"/>
              </a:ext>
            </a:extLst>
          </p:cNvPr>
          <p:cNvSpPr>
            <a:spLocks noGrp="1"/>
          </p:cNvSpPr>
          <p:nvPr>
            <p:ph sz="half" idx="2"/>
          </p:nvPr>
        </p:nvSpPr>
        <p:spPr/>
        <p:txBody>
          <a:bodyPr/>
          <a:lstStyle/>
          <a:p>
            <a:r>
              <a:rPr lang="en-US" sz="2400" dirty="0"/>
              <a:t>These studies clearly established that at low temperature, the in-reactor creep rate of U is independent of temperature and linearly dependent on both stress</a:t>
            </a:r>
            <a:r>
              <a:rPr lang="el-GR" sz="2400" dirty="0"/>
              <a:t> </a:t>
            </a:r>
            <a:r>
              <a:rPr lang="en-US" sz="2400" dirty="0"/>
              <a:t>and fission rate</a:t>
            </a:r>
          </a:p>
          <a:p>
            <a:endParaRPr lang="en-US" sz="2400" dirty="0"/>
          </a:p>
          <a:p>
            <a:endParaRPr lang="en-US" sz="2400" dirty="0"/>
          </a:p>
        </p:txBody>
      </p:sp>
      <p:sp>
        <p:nvSpPr>
          <p:cNvPr id="5" name="Slide Number Placeholder 4">
            <a:extLst>
              <a:ext uri="{FF2B5EF4-FFF2-40B4-BE49-F238E27FC236}">
                <a16:creationId xmlns:a16="http://schemas.microsoft.com/office/drawing/2014/main" id="{465D38B1-F993-BA4E-AB05-8F02FA93A2AD}"/>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pic>
        <p:nvPicPr>
          <p:cNvPr id="6" name="Picture 5">
            <a:extLst>
              <a:ext uri="{FF2B5EF4-FFF2-40B4-BE49-F238E27FC236}">
                <a16:creationId xmlns:a16="http://schemas.microsoft.com/office/drawing/2014/main" id="{14AF1C6E-A000-6F42-AE57-05203A39FF64}"/>
              </a:ext>
            </a:extLst>
          </p:cNvPr>
          <p:cNvPicPr>
            <a:picLocks noChangeAspect="1"/>
          </p:cNvPicPr>
          <p:nvPr/>
        </p:nvPicPr>
        <p:blipFill>
          <a:blip r:embed="rId2"/>
          <a:stretch>
            <a:fillRect/>
          </a:stretch>
        </p:blipFill>
        <p:spPr>
          <a:xfrm>
            <a:off x="5994400" y="4389403"/>
            <a:ext cx="5836526" cy="1736763"/>
          </a:xfrm>
          <a:prstGeom prst="rect">
            <a:avLst/>
          </a:prstGeom>
        </p:spPr>
      </p:pic>
    </p:spTree>
    <p:extLst>
      <p:ext uri="{BB962C8B-B14F-4D97-AF65-F5344CB8AC3E}">
        <p14:creationId xmlns:p14="http://schemas.microsoft.com/office/powerpoint/2010/main" val="193969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98917-1978-0F4C-9A37-CB823DAAE584}"/>
              </a:ext>
            </a:extLst>
          </p:cNvPr>
          <p:cNvSpPr>
            <a:spLocks noGrp="1"/>
          </p:cNvSpPr>
          <p:nvPr>
            <p:ph type="title"/>
          </p:nvPr>
        </p:nvSpPr>
        <p:spPr/>
        <p:txBody>
          <a:bodyPr/>
          <a:lstStyle/>
          <a:p>
            <a:r>
              <a:rPr lang="en-US" dirty="0"/>
              <a:t>Fission Product Swelling</a:t>
            </a:r>
          </a:p>
        </p:txBody>
      </p:sp>
      <p:sp>
        <p:nvSpPr>
          <p:cNvPr id="3" name="Content Placeholder 2">
            <a:extLst>
              <a:ext uri="{FF2B5EF4-FFF2-40B4-BE49-F238E27FC236}">
                <a16:creationId xmlns:a16="http://schemas.microsoft.com/office/drawing/2014/main" id="{0E649986-DBBE-4243-8269-517043303930}"/>
              </a:ext>
            </a:extLst>
          </p:cNvPr>
          <p:cNvSpPr>
            <a:spLocks noGrp="1"/>
          </p:cNvSpPr>
          <p:nvPr>
            <p:ph sz="half" idx="1"/>
          </p:nvPr>
        </p:nvSpPr>
        <p:spPr/>
        <p:txBody>
          <a:bodyPr/>
          <a:lstStyle/>
          <a:p>
            <a:r>
              <a:rPr lang="en-US" sz="2400" dirty="0"/>
              <a:t>Post-irradiation examinations of high burnup fuel appear largely to support both partitioning and assumptions of fission product behavior</a:t>
            </a:r>
          </a:p>
          <a:p>
            <a:r>
              <a:rPr lang="en-US" sz="2400" dirty="0"/>
              <a:t>A reason for partitioning these fission products is their different migration behavior in the fuel; such grouping allows an evaluation of this migration on the properties of the various radial phasal zones</a:t>
            </a:r>
          </a:p>
          <a:p>
            <a:endParaRPr lang="en-US" sz="2400" dirty="0"/>
          </a:p>
          <a:p>
            <a:endParaRPr lang="en-US" sz="1400" dirty="0"/>
          </a:p>
        </p:txBody>
      </p:sp>
      <p:sp>
        <p:nvSpPr>
          <p:cNvPr id="4" name="Content Placeholder 3">
            <a:extLst>
              <a:ext uri="{FF2B5EF4-FFF2-40B4-BE49-F238E27FC236}">
                <a16:creationId xmlns:a16="http://schemas.microsoft.com/office/drawing/2014/main" id="{C11316B1-2D2D-354B-80BD-C406B4C413C3}"/>
              </a:ext>
            </a:extLst>
          </p:cNvPr>
          <p:cNvSpPr>
            <a:spLocks noGrp="1"/>
          </p:cNvSpPr>
          <p:nvPr>
            <p:ph sz="half" idx="2"/>
          </p:nvPr>
        </p:nvSpPr>
        <p:spPr/>
        <p:txBody>
          <a:bodyPr/>
          <a:lstStyle/>
          <a:p>
            <a:r>
              <a:rPr lang="en-US" sz="2400" dirty="0"/>
              <a:t>Zr, Nb, and Mo are all in solution in the fuel phases</a:t>
            </a:r>
          </a:p>
          <a:p>
            <a:r>
              <a:rPr lang="en-US" sz="2400" dirty="0"/>
              <a:t>Alkali elements are dissolved to some extent in the bond sodium</a:t>
            </a:r>
          </a:p>
          <a:p>
            <a:r>
              <a:rPr lang="en-US" sz="2400" dirty="0"/>
              <a:t>The noble metals precipitate as compounds</a:t>
            </a:r>
          </a:p>
          <a:p>
            <a:r>
              <a:rPr lang="en-US" sz="2400" dirty="0"/>
              <a:t>The rare earths precipitate as a separate compound or alloy</a:t>
            </a:r>
          </a:p>
          <a:p>
            <a:r>
              <a:rPr lang="en-US" sz="2400" dirty="0"/>
              <a:t>The majority of the alkaline earths precipitate separately</a:t>
            </a:r>
          </a:p>
          <a:p>
            <a:endParaRPr lang="en-US" sz="2400" dirty="0"/>
          </a:p>
        </p:txBody>
      </p:sp>
      <p:sp>
        <p:nvSpPr>
          <p:cNvPr id="5" name="Slide Number Placeholder 4">
            <a:extLst>
              <a:ext uri="{FF2B5EF4-FFF2-40B4-BE49-F238E27FC236}">
                <a16:creationId xmlns:a16="http://schemas.microsoft.com/office/drawing/2014/main" id="{AAEDBF11-6B55-2E4E-B9A0-E7884BEE0498}"/>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spTree>
    <p:extLst>
      <p:ext uri="{BB962C8B-B14F-4D97-AF65-F5344CB8AC3E}">
        <p14:creationId xmlns:p14="http://schemas.microsoft.com/office/powerpoint/2010/main" val="2688883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904FD-E3CB-7E4F-8EB9-6E9FECD5BF38}"/>
              </a:ext>
            </a:extLst>
          </p:cNvPr>
          <p:cNvSpPr>
            <a:spLocks noGrp="1"/>
          </p:cNvSpPr>
          <p:nvPr>
            <p:ph type="title"/>
          </p:nvPr>
        </p:nvSpPr>
        <p:spPr/>
        <p:txBody>
          <a:bodyPr/>
          <a:lstStyle/>
          <a:p>
            <a:r>
              <a:rPr lang="en-US" dirty="0"/>
              <a:t>Fission Product Swelling</a:t>
            </a:r>
          </a:p>
        </p:txBody>
      </p:sp>
      <p:sp>
        <p:nvSpPr>
          <p:cNvPr id="3" name="Content Placeholder 2">
            <a:extLst>
              <a:ext uri="{FF2B5EF4-FFF2-40B4-BE49-F238E27FC236}">
                <a16:creationId xmlns:a16="http://schemas.microsoft.com/office/drawing/2014/main" id="{589247F3-5457-6F4A-A0B0-65B0D369C5B7}"/>
              </a:ext>
            </a:extLst>
          </p:cNvPr>
          <p:cNvSpPr>
            <a:spLocks noGrp="1"/>
          </p:cNvSpPr>
          <p:nvPr>
            <p:ph sz="half" idx="1"/>
          </p:nvPr>
        </p:nvSpPr>
        <p:spPr/>
        <p:txBody>
          <a:bodyPr/>
          <a:lstStyle/>
          <a:p>
            <a:r>
              <a:rPr lang="en-US" sz="2400" dirty="0"/>
              <a:t>The accommodation of the </a:t>
            </a:r>
            <a:r>
              <a:rPr lang="en-US" sz="2400" dirty="0" err="1"/>
              <a:t>nonsoluble</a:t>
            </a:r>
            <a:r>
              <a:rPr lang="en-US" sz="2400" dirty="0"/>
              <a:t> fission products predictably results in a volume expansion as a function of burnup</a:t>
            </a:r>
          </a:p>
          <a:p>
            <a:r>
              <a:rPr lang="en-US" sz="2400" dirty="0"/>
              <a:t>As U and Pu are removed from the lattice as they fission, this results in a volume decrease that partially offsets the volume expansion due to fission products</a:t>
            </a:r>
          </a:p>
          <a:p>
            <a:endParaRPr lang="en-US" sz="2400" dirty="0"/>
          </a:p>
        </p:txBody>
      </p:sp>
      <p:sp>
        <p:nvSpPr>
          <p:cNvPr id="4" name="Content Placeholder 3">
            <a:extLst>
              <a:ext uri="{FF2B5EF4-FFF2-40B4-BE49-F238E27FC236}">
                <a16:creationId xmlns:a16="http://schemas.microsoft.com/office/drawing/2014/main" id="{909DDA7D-BF65-F749-9A2E-F0AC83D330EB}"/>
              </a:ext>
            </a:extLst>
          </p:cNvPr>
          <p:cNvSpPr>
            <a:spLocks noGrp="1"/>
          </p:cNvSpPr>
          <p:nvPr>
            <p:ph sz="half" idx="2"/>
          </p:nvPr>
        </p:nvSpPr>
        <p:spPr/>
        <p:txBody>
          <a:bodyPr/>
          <a:lstStyle/>
          <a:p>
            <a:r>
              <a:rPr lang="en-US" sz="2400" dirty="0"/>
              <a:t>Since Zr, Nb and Mo are soluble in the matrix, this compensates for some of the volume decrease due to the disappearance of U and Pu</a:t>
            </a:r>
          </a:p>
          <a:p>
            <a:r>
              <a:rPr lang="en-US" sz="2400" dirty="0"/>
              <a:t>The result of these contributions is an associated volume change of 0.2 vol.% per percent burnup</a:t>
            </a:r>
          </a:p>
          <a:p>
            <a:endParaRPr lang="en-US" sz="2400" dirty="0"/>
          </a:p>
          <a:p>
            <a:endParaRPr lang="en-US" sz="2400" dirty="0"/>
          </a:p>
        </p:txBody>
      </p:sp>
      <p:sp>
        <p:nvSpPr>
          <p:cNvPr id="5" name="Slide Number Placeholder 4">
            <a:extLst>
              <a:ext uri="{FF2B5EF4-FFF2-40B4-BE49-F238E27FC236}">
                <a16:creationId xmlns:a16="http://schemas.microsoft.com/office/drawing/2014/main" id="{46BDC99E-AEFF-E245-9AE6-701E0F5F8456}"/>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spTree>
    <p:extLst>
      <p:ext uri="{BB962C8B-B14F-4D97-AF65-F5344CB8AC3E}">
        <p14:creationId xmlns:p14="http://schemas.microsoft.com/office/powerpoint/2010/main" val="2434926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904FD-E3CB-7E4F-8EB9-6E9FECD5BF38}"/>
              </a:ext>
            </a:extLst>
          </p:cNvPr>
          <p:cNvSpPr>
            <a:spLocks noGrp="1"/>
          </p:cNvSpPr>
          <p:nvPr>
            <p:ph type="title"/>
          </p:nvPr>
        </p:nvSpPr>
        <p:spPr/>
        <p:txBody>
          <a:bodyPr/>
          <a:lstStyle/>
          <a:p>
            <a:r>
              <a:rPr lang="en-US" dirty="0"/>
              <a:t>Fission Product Swelling</a:t>
            </a:r>
          </a:p>
        </p:txBody>
      </p:sp>
      <p:sp>
        <p:nvSpPr>
          <p:cNvPr id="3" name="Content Placeholder 2">
            <a:extLst>
              <a:ext uri="{FF2B5EF4-FFF2-40B4-BE49-F238E27FC236}">
                <a16:creationId xmlns:a16="http://schemas.microsoft.com/office/drawing/2014/main" id="{589247F3-5457-6F4A-A0B0-65B0D369C5B7}"/>
              </a:ext>
            </a:extLst>
          </p:cNvPr>
          <p:cNvSpPr>
            <a:spLocks noGrp="1"/>
          </p:cNvSpPr>
          <p:nvPr>
            <p:ph sz="half" idx="1"/>
          </p:nvPr>
        </p:nvSpPr>
        <p:spPr/>
        <p:txBody>
          <a:bodyPr/>
          <a:lstStyle/>
          <a:p>
            <a:r>
              <a:rPr lang="en-US" sz="2400" dirty="0"/>
              <a:t>The rare earths are found to collect in two separate phases in primarily large pores towards the periphery of the fuel and in gaps between the fuel and cladding</a:t>
            </a:r>
          </a:p>
          <a:p>
            <a:r>
              <a:rPr lang="en-US" sz="2400" dirty="0"/>
              <a:t>A chemical analysis of the bond sodium indicated that a major fraction of the alkali, and also some of the alkaline earth elements, can simply be added to the bond sodium volume</a:t>
            </a:r>
          </a:p>
          <a:p>
            <a:endParaRPr lang="en-US" sz="2400" dirty="0"/>
          </a:p>
          <a:p>
            <a:endParaRPr lang="en-US" sz="1400" dirty="0"/>
          </a:p>
        </p:txBody>
      </p:sp>
      <p:sp>
        <p:nvSpPr>
          <p:cNvPr id="5" name="Slide Number Placeholder 4">
            <a:extLst>
              <a:ext uri="{FF2B5EF4-FFF2-40B4-BE49-F238E27FC236}">
                <a16:creationId xmlns:a16="http://schemas.microsoft.com/office/drawing/2014/main" id="{46BDC99E-AEFF-E245-9AE6-701E0F5F8456}"/>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pic>
        <p:nvPicPr>
          <p:cNvPr id="8" name="Content Placeholder 7">
            <a:extLst>
              <a:ext uri="{FF2B5EF4-FFF2-40B4-BE49-F238E27FC236}">
                <a16:creationId xmlns:a16="http://schemas.microsoft.com/office/drawing/2014/main" id="{0852A4E0-7666-7E41-8B96-0DDD8452CE90}"/>
              </a:ext>
            </a:extLst>
          </p:cNvPr>
          <p:cNvPicPr>
            <a:picLocks noGrp="1" noChangeAspect="1"/>
          </p:cNvPicPr>
          <p:nvPr>
            <p:ph sz="half" idx="2"/>
          </p:nvPr>
        </p:nvPicPr>
        <p:blipFill>
          <a:blip r:embed="rId2"/>
          <a:stretch>
            <a:fillRect/>
          </a:stretch>
        </p:blipFill>
        <p:spPr>
          <a:xfrm>
            <a:off x="6197600" y="2448910"/>
            <a:ext cx="5935308" cy="2925499"/>
          </a:xfrm>
          <a:prstGeom prst="rect">
            <a:avLst/>
          </a:prstGeom>
        </p:spPr>
      </p:pic>
      <p:cxnSp>
        <p:nvCxnSpPr>
          <p:cNvPr id="10" name="Straight Arrow Connector 9">
            <a:extLst>
              <a:ext uri="{FF2B5EF4-FFF2-40B4-BE49-F238E27FC236}">
                <a16:creationId xmlns:a16="http://schemas.microsoft.com/office/drawing/2014/main" id="{0C931BCA-B38F-924A-A71E-0F6425DB15FF}"/>
              </a:ext>
            </a:extLst>
          </p:cNvPr>
          <p:cNvCxnSpPr/>
          <p:nvPr/>
        </p:nvCxnSpPr>
        <p:spPr>
          <a:xfrm flipH="1">
            <a:off x="9354207" y="2060028"/>
            <a:ext cx="662152" cy="17026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0287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904FD-E3CB-7E4F-8EB9-6E9FECD5BF38}"/>
              </a:ext>
            </a:extLst>
          </p:cNvPr>
          <p:cNvSpPr>
            <a:spLocks noGrp="1"/>
          </p:cNvSpPr>
          <p:nvPr>
            <p:ph type="title"/>
          </p:nvPr>
        </p:nvSpPr>
        <p:spPr/>
        <p:txBody>
          <a:bodyPr/>
          <a:lstStyle/>
          <a:p>
            <a:r>
              <a:rPr lang="en-US" dirty="0"/>
              <a:t>Fission Product Swelling</a:t>
            </a:r>
          </a:p>
        </p:txBody>
      </p:sp>
      <p:sp>
        <p:nvSpPr>
          <p:cNvPr id="3" name="Content Placeholder 2">
            <a:extLst>
              <a:ext uri="{FF2B5EF4-FFF2-40B4-BE49-F238E27FC236}">
                <a16:creationId xmlns:a16="http://schemas.microsoft.com/office/drawing/2014/main" id="{589247F3-5457-6F4A-A0B0-65B0D369C5B7}"/>
              </a:ext>
            </a:extLst>
          </p:cNvPr>
          <p:cNvSpPr>
            <a:spLocks noGrp="1"/>
          </p:cNvSpPr>
          <p:nvPr>
            <p:ph sz="half" idx="1"/>
          </p:nvPr>
        </p:nvSpPr>
        <p:spPr>
          <a:xfrm>
            <a:off x="609599" y="1968503"/>
            <a:ext cx="10573407" cy="774697"/>
          </a:xfrm>
        </p:spPr>
        <p:txBody>
          <a:bodyPr/>
          <a:lstStyle/>
          <a:p>
            <a:r>
              <a:rPr lang="en-US" sz="2400" dirty="0"/>
              <a:t>The total volume of the </a:t>
            </a:r>
            <a:r>
              <a:rPr lang="en-US" sz="2400" dirty="0" err="1"/>
              <a:t>nonsoluble</a:t>
            </a:r>
            <a:r>
              <a:rPr lang="en-US" sz="2400" dirty="0"/>
              <a:t> fission products amounts to approximately 1.2% fuel volume increase per percent burnup</a:t>
            </a:r>
          </a:p>
          <a:p>
            <a:endParaRPr lang="en-US" sz="1400" dirty="0"/>
          </a:p>
        </p:txBody>
      </p:sp>
      <p:pic>
        <p:nvPicPr>
          <p:cNvPr id="6" name="Content Placeholder 5">
            <a:extLst>
              <a:ext uri="{FF2B5EF4-FFF2-40B4-BE49-F238E27FC236}">
                <a16:creationId xmlns:a16="http://schemas.microsoft.com/office/drawing/2014/main" id="{A4F568BD-746E-4443-9B1E-32126C19D69C}"/>
              </a:ext>
            </a:extLst>
          </p:cNvPr>
          <p:cNvPicPr>
            <a:picLocks noGrp="1" noChangeAspect="1"/>
          </p:cNvPicPr>
          <p:nvPr>
            <p:ph sz="half" idx="2"/>
          </p:nvPr>
        </p:nvPicPr>
        <p:blipFill>
          <a:blip r:embed="rId2"/>
          <a:stretch>
            <a:fillRect/>
          </a:stretch>
        </p:blipFill>
        <p:spPr>
          <a:xfrm>
            <a:off x="2189654" y="2824560"/>
            <a:ext cx="7413296" cy="3451749"/>
          </a:xfrm>
          <a:prstGeom prst="rect">
            <a:avLst/>
          </a:prstGeom>
        </p:spPr>
      </p:pic>
      <p:sp>
        <p:nvSpPr>
          <p:cNvPr id="5" name="Slide Number Placeholder 4">
            <a:extLst>
              <a:ext uri="{FF2B5EF4-FFF2-40B4-BE49-F238E27FC236}">
                <a16:creationId xmlns:a16="http://schemas.microsoft.com/office/drawing/2014/main" id="{46BDC99E-AEFF-E245-9AE6-701E0F5F8456}"/>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spTree>
    <p:extLst>
      <p:ext uri="{BB962C8B-B14F-4D97-AF65-F5344CB8AC3E}">
        <p14:creationId xmlns:p14="http://schemas.microsoft.com/office/powerpoint/2010/main" val="3540224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68EF-2B93-5044-BCC3-14CB1500BD59}"/>
              </a:ext>
            </a:extLst>
          </p:cNvPr>
          <p:cNvSpPr>
            <a:spLocks noGrp="1"/>
          </p:cNvSpPr>
          <p:nvPr>
            <p:ph type="title"/>
          </p:nvPr>
        </p:nvSpPr>
        <p:spPr/>
        <p:txBody>
          <a:bodyPr/>
          <a:lstStyle/>
          <a:p>
            <a:r>
              <a:rPr lang="en-US" dirty="0"/>
              <a:t>Fuel-Cladding Chemical Interaction</a:t>
            </a:r>
          </a:p>
        </p:txBody>
      </p:sp>
      <p:sp>
        <p:nvSpPr>
          <p:cNvPr id="3" name="Content Placeholder 2">
            <a:extLst>
              <a:ext uri="{FF2B5EF4-FFF2-40B4-BE49-F238E27FC236}">
                <a16:creationId xmlns:a16="http://schemas.microsoft.com/office/drawing/2014/main" id="{54599477-A0FB-D449-AD1D-A2EA0D9F4FE1}"/>
              </a:ext>
            </a:extLst>
          </p:cNvPr>
          <p:cNvSpPr>
            <a:spLocks noGrp="1"/>
          </p:cNvSpPr>
          <p:nvPr>
            <p:ph sz="half" idx="1"/>
          </p:nvPr>
        </p:nvSpPr>
        <p:spPr/>
        <p:txBody>
          <a:bodyPr/>
          <a:lstStyle/>
          <a:p>
            <a:r>
              <a:rPr lang="en-US" sz="2400" dirty="0"/>
              <a:t>FCCI is a complex multicomponent diffusion and thermodynamic problem</a:t>
            </a:r>
          </a:p>
          <a:p>
            <a:r>
              <a:rPr lang="en-US" sz="2400" dirty="0"/>
              <a:t>The characterization of fuel-cladding interdiffusion is exceedingly difficult because of the number of alloy components involved</a:t>
            </a:r>
          </a:p>
          <a:p>
            <a:r>
              <a:rPr lang="en-US" sz="2400" dirty="0"/>
              <a:t>Fuel element species, minor alloy additions (C, N, O) and fission products all play a role in FCCI</a:t>
            </a:r>
          </a:p>
          <a:p>
            <a:endParaRPr lang="en-US" sz="2400" dirty="0"/>
          </a:p>
        </p:txBody>
      </p:sp>
      <p:sp>
        <p:nvSpPr>
          <p:cNvPr id="4" name="Content Placeholder 3">
            <a:extLst>
              <a:ext uri="{FF2B5EF4-FFF2-40B4-BE49-F238E27FC236}">
                <a16:creationId xmlns:a16="http://schemas.microsoft.com/office/drawing/2014/main" id="{3B21F27F-C8CF-4142-9500-1E8C86DFC004}"/>
              </a:ext>
            </a:extLst>
          </p:cNvPr>
          <p:cNvSpPr>
            <a:spLocks noGrp="1"/>
          </p:cNvSpPr>
          <p:nvPr>
            <p:ph sz="half" idx="2"/>
          </p:nvPr>
        </p:nvSpPr>
        <p:spPr/>
        <p:txBody>
          <a:bodyPr/>
          <a:lstStyle/>
          <a:p>
            <a:r>
              <a:rPr lang="en-US" sz="2400" dirty="0"/>
              <a:t>The potential problem of interdiffusion of fuel and cladding components is essentially twofold: (i) a weakening of the cladding’s mechanical properties; and (ii) the formation of relatively low melting point compositions in the fuel</a:t>
            </a:r>
          </a:p>
          <a:p>
            <a:r>
              <a:rPr lang="en-US" sz="2400" dirty="0"/>
              <a:t>Typically, thermocouple experiments have been performed to try to evaluate these effects</a:t>
            </a:r>
          </a:p>
          <a:p>
            <a:endParaRPr lang="en-US" sz="2400" dirty="0"/>
          </a:p>
        </p:txBody>
      </p:sp>
      <p:sp>
        <p:nvSpPr>
          <p:cNvPr id="5" name="Slide Number Placeholder 4">
            <a:extLst>
              <a:ext uri="{FF2B5EF4-FFF2-40B4-BE49-F238E27FC236}">
                <a16:creationId xmlns:a16="http://schemas.microsoft.com/office/drawing/2014/main" id="{3309DF38-E84E-B240-A86A-E5A917786ECC}"/>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spTree>
    <p:extLst>
      <p:ext uri="{BB962C8B-B14F-4D97-AF65-F5344CB8AC3E}">
        <p14:creationId xmlns:p14="http://schemas.microsoft.com/office/powerpoint/2010/main" val="998157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68EF-2B93-5044-BCC3-14CB1500BD59}"/>
              </a:ext>
            </a:extLst>
          </p:cNvPr>
          <p:cNvSpPr>
            <a:spLocks noGrp="1"/>
          </p:cNvSpPr>
          <p:nvPr>
            <p:ph type="title"/>
          </p:nvPr>
        </p:nvSpPr>
        <p:spPr/>
        <p:txBody>
          <a:bodyPr/>
          <a:lstStyle/>
          <a:p>
            <a:r>
              <a:rPr lang="en-US" dirty="0"/>
              <a:t>Fuel-Cladding Chemical Interaction</a:t>
            </a:r>
          </a:p>
        </p:txBody>
      </p:sp>
      <p:sp>
        <p:nvSpPr>
          <p:cNvPr id="3" name="Content Placeholder 2">
            <a:extLst>
              <a:ext uri="{FF2B5EF4-FFF2-40B4-BE49-F238E27FC236}">
                <a16:creationId xmlns:a16="http://schemas.microsoft.com/office/drawing/2014/main" id="{54599477-A0FB-D449-AD1D-A2EA0D9F4FE1}"/>
              </a:ext>
            </a:extLst>
          </p:cNvPr>
          <p:cNvSpPr>
            <a:spLocks noGrp="1"/>
          </p:cNvSpPr>
          <p:nvPr>
            <p:ph sz="half" idx="1"/>
          </p:nvPr>
        </p:nvSpPr>
        <p:spPr>
          <a:xfrm>
            <a:off x="609599" y="1968503"/>
            <a:ext cx="5896303" cy="4157663"/>
          </a:xfrm>
        </p:spPr>
        <p:txBody>
          <a:bodyPr/>
          <a:lstStyle/>
          <a:p>
            <a:r>
              <a:rPr lang="en-US" sz="2400" dirty="0"/>
              <a:t>Experiments in the 1960s showed that the addition of Zr showed a decrease in diffusion rates and an increase minimum melting temperature</a:t>
            </a:r>
          </a:p>
          <a:p>
            <a:r>
              <a:rPr lang="en-US" sz="2400" dirty="0"/>
              <a:t>Additions of Pu accelerate the rate of attack and low possible melting points</a:t>
            </a:r>
          </a:p>
          <a:p>
            <a:r>
              <a:rPr lang="en-US" sz="2400" dirty="0"/>
              <a:t>This is one of the basis for which Zr was selected as the alloying element for “modern” metallic fuel</a:t>
            </a:r>
          </a:p>
        </p:txBody>
      </p:sp>
      <p:sp>
        <p:nvSpPr>
          <p:cNvPr id="5" name="Slide Number Placeholder 4">
            <a:extLst>
              <a:ext uri="{FF2B5EF4-FFF2-40B4-BE49-F238E27FC236}">
                <a16:creationId xmlns:a16="http://schemas.microsoft.com/office/drawing/2014/main" id="{3309DF38-E84E-B240-A86A-E5A917786ECC}"/>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pic>
        <p:nvPicPr>
          <p:cNvPr id="7" name="Picture 6">
            <a:extLst>
              <a:ext uri="{FF2B5EF4-FFF2-40B4-BE49-F238E27FC236}">
                <a16:creationId xmlns:a16="http://schemas.microsoft.com/office/drawing/2014/main" id="{90835C8C-B675-7540-A2B1-73E00196D58A}"/>
              </a:ext>
            </a:extLst>
          </p:cNvPr>
          <p:cNvPicPr>
            <a:picLocks noChangeAspect="1"/>
          </p:cNvPicPr>
          <p:nvPr/>
        </p:nvPicPr>
        <p:blipFill>
          <a:blip r:embed="rId2"/>
          <a:stretch>
            <a:fillRect/>
          </a:stretch>
        </p:blipFill>
        <p:spPr>
          <a:xfrm>
            <a:off x="7790821" y="1837372"/>
            <a:ext cx="3065736" cy="1792006"/>
          </a:xfrm>
          <a:prstGeom prst="rect">
            <a:avLst/>
          </a:prstGeom>
        </p:spPr>
      </p:pic>
      <p:pic>
        <p:nvPicPr>
          <p:cNvPr id="11" name="Content Placeholder 10">
            <a:extLst>
              <a:ext uri="{FF2B5EF4-FFF2-40B4-BE49-F238E27FC236}">
                <a16:creationId xmlns:a16="http://schemas.microsoft.com/office/drawing/2014/main" id="{82CA9FB8-F1FA-D14D-AF0A-31383D37B788}"/>
              </a:ext>
            </a:extLst>
          </p:cNvPr>
          <p:cNvPicPr>
            <a:picLocks noGrp="1" noChangeAspect="1"/>
          </p:cNvPicPr>
          <p:nvPr>
            <p:ph sz="half" idx="2"/>
          </p:nvPr>
        </p:nvPicPr>
        <p:blipFill>
          <a:blip r:embed="rId3"/>
          <a:stretch>
            <a:fillRect/>
          </a:stretch>
        </p:blipFill>
        <p:spPr>
          <a:xfrm>
            <a:off x="8160087" y="3602668"/>
            <a:ext cx="2327203" cy="3118809"/>
          </a:xfrm>
          <a:prstGeom prst="rect">
            <a:avLst/>
          </a:prstGeom>
        </p:spPr>
      </p:pic>
    </p:spTree>
    <p:extLst>
      <p:ext uri="{BB962C8B-B14F-4D97-AF65-F5344CB8AC3E}">
        <p14:creationId xmlns:p14="http://schemas.microsoft.com/office/powerpoint/2010/main" val="2508653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D0006-132D-E744-8FC3-DBDD1B2A12E6}"/>
              </a:ext>
            </a:extLst>
          </p:cNvPr>
          <p:cNvSpPr>
            <a:spLocks noGrp="1"/>
          </p:cNvSpPr>
          <p:nvPr>
            <p:ph type="title"/>
          </p:nvPr>
        </p:nvSpPr>
        <p:spPr/>
        <p:txBody>
          <a:bodyPr/>
          <a:lstStyle/>
          <a:p>
            <a:r>
              <a:rPr lang="en-US" dirty="0"/>
              <a:t>Phase Diagrams for FCCI</a:t>
            </a:r>
          </a:p>
        </p:txBody>
      </p:sp>
      <p:sp>
        <p:nvSpPr>
          <p:cNvPr id="3" name="Content Placeholder 2">
            <a:extLst>
              <a:ext uri="{FF2B5EF4-FFF2-40B4-BE49-F238E27FC236}">
                <a16:creationId xmlns:a16="http://schemas.microsoft.com/office/drawing/2014/main" id="{B412042C-DA6F-5A4D-A51F-5CD4C188A7C3}"/>
              </a:ext>
            </a:extLst>
          </p:cNvPr>
          <p:cNvSpPr>
            <a:spLocks noGrp="1"/>
          </p:cNvSpPr>
          <p:nvPr>
            <p:ph sz="half" idx="1"/>
          </p:nvPr>
        </p:nvSpPr>
        <p:spPr/>
        <p:txBody>
          <a:bodyPr/>
          <a:lstStyle/>
          <a:p>
            <a:r>
              <a:rPr lang="en-US" sz="2400" dirty="0"/>
              <a:t>To gain initial insight into the phases that may develop at the FC interface, one can look at available equilibrium phase diagrams, even though the irradiation process deviates from equilibrium</a:t>
            </a:r>
          </a:p>
          <a:p>
            <a:r>
              <a:rPr lang="en-US" sz="2400" dirty="0"/>
              <a:t>Phase diagrams can indicate the intermetallic phases present, the solid-solubility ranges in different phase regions, and the temperatures and compositions at which liquid phases develop</a:t>
            </a:r>
          </a:p>
          <a:p>
            <a:endParaRPr lang="en-US" sz="2400" dirty="0"/>
          </a:p>
          <a:p>
            <a:endParaRPr lang="en-US" sz="2400" dirty="0"/>
          </a:p>
        </p:txBody>
      </p:sp>
      <p:sp>
        <p:nvSpPr>
          <p:cNvPr id="4" name="Content Placeholder 3">
            <a:extLst>
              <a:ext uri="{FF2B5EF4-FFF2-40B4-BE49-F238E27FC236}">
                <a16:creationId xmlns:a16="http://schemas.microsoft.com/office/drawing/2014/main" id="{E047CC33-401D-1244-AE18-22642DA3FB1E}"/>
              </a:ext>
            </a:extLst>
          </p:cNvPr>
          <p:cNvSpPr>
            <a:spLocks noGrp="1"/>
          </p:cNvSpPr>
          <p:nvPr>
            <p:ph sz="half" idx="2"/>
          </p:nvPr>
        </p:nvSpPr>
        <p:spPr/>
        <p:txBody>
          <a:bodyPr/>
          <a:lstStyle/>
          <a:p>
            <a:r>
              <a:rPr lang="en-US" sz="2400" dirty="0"/>
              <a:t>The intermetallic phases that are present in phase diagrams can form in the interaction zones during the interdiffusion process; wide ranges of solubility in terminal alloys can be an indication that interdiffusion rates may be high; and knowing the compositions of the low-melting phases is beneficial provides knowledge of potentially limiting conditions</a:t>
            </a:r>
          </a:p>
          <a:p>
            <a:endParaRPr lang="en-US" sz="2400" dirty="0"/>
          </a:p>
        </p:txBody>
      </p:sp>
      <p:sp>
        <p:nvSpPr>
          <p:cNvPr id="5" name="Slide Number Placeholder 4">
            <a:extLst>
              <a:ext uri="{FF2B5EF4-FFF2-40B4-BE49-F238E27FC236}">
                <a16:creationId xmlns:a16="http://schemas.microsoft.com/office/drawing/2014/main" id="{5589D56B-55C7-1D41-A192-ADEA30427E8D}"/>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spTree>
    <p:extLst>
      <p:ext uri="{BB962C8B-B14F-4D97-AF65-F5344CB8AC3E}">
        <p14:creationId xmlns:p14="http://schemas.microsoft.com/office/powerpoint/2010/main" val="3190401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C16B0-5851-334F-884D-778852B4678B}"/>
              </a:ext>
            </a:extLst>
          </p:cNvPr>
          <p:cNvSpPr>
            <a:spLocks noGrp="1"/>
          </p:cNvSpPr>
          <p:nvPr>
            <p:ph type="title"/>
          </p:nvPr>
        </p:nvSpPr>
        <p:spPr/>
        <p:txBody>
          <a:bodyPr/>
          <a:lstStyle/>
          <a:p>
            <a:r>
              <a:rPr lang="en-US" dirty="0"/>
              <a:t>Survey Summary</a:t>
            </a:r>
          </a:p>
        </p:txBody>
      </p:sp>
      <p:sp>
        <p:nvSpPr>
          <p:cNvPr id="3" name="Content Placeholder 2">
            <a:extLst>
              <a:ext uri="{FF2B5EF4-FFF2-40B4-BE49-F238E27FC236}">
                <a16:creationId xmlns:a16="http://schemas.microsoft.com/office/drawing/2014/main" id="{66CAE24E-5768-D142-A8FC-21DEF2658B1A}"/>
              </a:ext>
            </a:extLst>
          </p:cNvPr>
          <p:cNvSpPr>
            <a:spLocks noGrp="1"/>
          </p:cNvSpPr>
          <p:nvPr>
            <p:ph idx="1"/>
          </p:nvPr>
        </p:nvSpPr>
        <p:spPr/>
        <p:txBody>
          <a:bodyPr/>
          <a:lstStyle/>
          <a:p>
            <a:r>
              <a:rPr lang="en-US" sz="2800" dirty="0"/>
              <a:t>Relevancy: 9.2/10</a:t>
            </a:r>
          </a:p>
          <a:p>
            <a:r>
              <a:rPr lang="en-US" sz="2800" dirty="0"/>
              <a:t>Material Redundancy: 18%</a:t>
            </a:r>
          </a:p>
          <a:p>
            <a:r>
              <a:rPr lang="en-US" sz="2800" dirty="0"/>
              <a:t>Meeting Expectations: 8/10</a:t>
            </a:r>
          </a:p>
          <a:p>
            <a:r>
              <a:rPr lang="en-US" sz="2800" dirty="0"/>
              <a:t>Comments:</a:t>
            </a:r>
          </a:p>
          <a:p>
            <a:pPr lvl="1"/>
            <a:r>
              <a:rPr lang="en-US" sz="2800" dirty="0"/>
              <a:t>Too much information in each class, prefer to have slides beforehand</a:t>
            </a:r>
          </a:p>
          <a:p>
            <a:pPr lvl="1"/>
            <a:r>
              <a:rPr lang="en-US" sz="2800" dirty="0"/>
              <a:t>Will TRY to accommodate this going forward</a:t>
            </a:r>
          </a:p>
        </p:txBody>
      </p:sp>
      <p:sp>
        <p:nvSpPr>
          <p:cNvPr id="4" name="Slide Number Placeholder 3">
            <a:extLst>
              <a:ext uri="{FF2B5EF4-FFF2-40B4-BE49-F238E27FC236}">
                <a16:creationId xmlns:a16="http://schemas.microsoft.com/office/drawing/2014/main" id="{948D7EAD-EC55-1647-8BCA-822B729239B7}"/>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919198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D0006-132D-E744-8FC3-DBDD1B2A12E6}"/>
              </a:ext>
            </a:extLst>
          </p:cNvPr>
          <p:cNvSpPr>
            <a:spLocks noGrp="1"/>
          </p:cNvSpPr>
          <p:nvPr>
            <p:ph type="title"/>
          </p:nvPr>
        </p:nvSpPr>
        <p:spPr/>
        <p:txBody>
          <a:bodyPr/>
          <a:lstStyle/>
          <a:p>
            <a:r>
              <a:rPr lang="en-US" dirty="0"/>
              <a:t>Phase Diagrams for FCCI</a:t>
            </a:r>
          </a:p>
        </p:txBody>
      </p:sp>
      <p:sp>
        <p:nvSpPr>
          <p:cNvPr id="3" name="Content Placeholder 2">
            <a:extLst>
              <a:ext uri="{FF2B5EF4-FFF2-40B4-BE49-F238E27FC236}">
                <a16:creationId xmlns:a16="http://schemas.microsoft.com/office/drawing/2014/main" id="{B412042C-DA6F-5A4D-A51F-5CD4C188A7C3}"/>
              </a:ext>
            </a:extLst>
          </p:cNvPr>
          <p:cNvSpPr>
            <a:spLocks noGrp="1"/>
          </p:cNvSpPr>
          <p:nvPr>
            <p:ph sz="half" idx="1"/>
          </p:nvPr>
        </p:nvSpPr>
        <p:spPr>
          <a:xfrm>
            <a:off x="609599" y="1968503"/>
            <a:ext cx="6547945" cy="4157663"/>
          </a:xfrm>
        </p:spPr>
        <p:txBody>
          <a:bodyPr/>
          <a:lstStyle/>
          <a:p>
            <a:r>
              <a:rPr lang="en-US" sz="2400" dirty="0"/>
              <a:t>The U-Fe and Pu-Fe phase diagrams</a:t>
            </a:r>
          </a:p>
          <a:p>
            <a:r>
              <a:rPr lang="en-US" sz="2400" dirty="0"/>
              <a:t>Intermetallic UFe2 and U6Fe phases are present in the U–Fe phase diagram and PuFe2 and Pu6Fe phase are present in the Pu–Fe system</a:t>
            </a:r>
          </a:p>
          <a:p>
            <a:r>
              <a:rPr lang="en-US" sz="2400" dirty="0"/>
              <a:t>These are likely phases to form</a:t>
            </a:r>
          </a:p>
          <a:p>
            <a:r>
              <a:rPr lang="en-US" sz="2400" dirty="0"/>
              <a:t>These systems also undergo eutectic melting at temperatures as low as ~700K</a:t>
            </a:r>
          </a:p>
          <a:p>
            <a:endParaRPr lang="en-US" sz="2400" dirty="0"/>
          </a:p>
          <a:p>
            <a:endParaRPr lang="en-US" sz="2400" dirty="0"/>
          </a:p>
        </p:txBody>
      </p:sp>
      <p:pic>
        <p:nvPicPr>
          <p:cNvPr id="6" name="Content Placeholder 5">
            <a:extLst>
              <a:ext uri="{FF2B5EF4-FFF2-40B4-BE49-F238E27FC236}">
                <a16:creationId xmlns:a16="http://schemas.microsoft.com/office/drawing/2014/main" id="{948F6598-FB25-AA42-AE93-B58B450433F9}"/>
              </a:ext>
            </a:extLst>
          </p:cNvPr>
          <p:cNvPicPr>
            <a:picLocks noGrp="1" noChangeAspect="1"/>
          </p:cNvPicPr>
          <p:nvPr>
            <p:ph sz="half" idx="2"/>
          </p:nvPr>
        </p:nvPicPr>
        <p:blipFill>
          <a:blip r:embed="rId2"/>
          <a:stretch>
            <a:fillRect/>
          </a:stretch>
        </p:blipFill>
        <p:spPr>
          <a:xfrm>
            <a:off x="7505697" y="1639925"/>
            <a:ext cx="3060484" cy="2690337"/>
          </a:xfrm>
          <a:prstGeom prst="rect">
            <a:avLst/>
          </a:prstGeom>
        </p:spPr>
      </p:pic>
      <p:sp>
        <p:nvSpPr>
          <p:cNvPr id="5" name="Slide Number Placeholder 4">
            <a:extLst>
              <a:ext uri="{FF2B5EF4-FFF2-40B4-BE49-F238E27FC236}">
                <a16:creationId xmlns:a16="http://schemas.microsoft.com/office/drawing/2014/main" id="{5589D56B-55C7-1D41-A192-ADEA30427E8D}"/>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pic>
        <p:nvPicPr>
          <p:cNvPr id="7" name="Picture 6">
            <a:extLst>
              <a:ext uri="{FF2B5EF4-FFF2-40B4-BE49-F238E27FC236}">
                <a16:creationId xmlns:a16="http://schemas.microsoft.com/office/drawing/2014/main" id="{0A4465F8-02DF-6E4F-AF20-AF38DEA45583}"/>
              </a:ext>
            </a:extLst>
          </p:cNvPr>
          <p:cNvPicPr>
            <a:picLocks noChangeAspect="1"/>
          </p:cNvPicPr>
          <p:nvPr/>
        </p:nvPicPr>
        <p:blipFill>
          <a:blip r:embed="rId3"/>
          <a:stretch>
            <a:fillRect/>
          </a:stretch>
        </p:blipFill>
        <p:spPr>
          <a:xfrm>
            <a:off x="7617153" y="4330262"/>
            <a:ext cx="2949028" cy="2527738"/>
          </a:xfrm>
          <a:prstGeom prst="rect">
            <a:avLst/>
          </a:prstGeom>
        </p:spPr>
      </p:pic>
    </p:spTree>
    <p:extLst>
      <p:ext uri="{BB962C8B-B14F-4D97-AF65-F5344CB8AC3E}">
        <p14:creationId xmlns:p14="http://schemas.microsoft.com/office/powerpoint/2010/main" val="320578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D0006-132D-E744-8FC3-DBDD1B2A12E6}"/>
              </a:ext>
            </a:extLst>
          </p:cNvPr>
          <p:cNvSpPr>
            <a:spLocks noGrp="1"/>
          </p:cNvSpPr>
          <p:nvPr>
            <p:ph type="title"/>
          </p:nvPr>
        </p:nvSpPr>
        <p:spPr/>
        <p:txBody>
          <a:bodyPr/>
          <a:lstStyle/>
          <a:p>
            <a:r>
              <a:rPr lang="en-US" dirty="0"/>
              <a:t>Phase Diagrams for FCCI</a:t>
            </a:r>
          </a:p>
        </p:txBody>
      </p:sp>
      <p:sp>
        <p:nvSpPr>
          <p:cNvPr id="3" name="Content Placeholder 2">
            <a:extLst>
              <a:ext uri="{FF2B5EF4-FFF2-40B4-BE49-F238E27FC236}">
                <a16:creationId xmlns:a16="http://schemas.microsoft.com/office/drawing/2014/main" id="{B412042C-DA6F-5A4D-A51F-5CD4C188A7C3}"/>
              </a:ext>
            </a:extLst>
          </p:cNvPr>
          <p:cNvSpPr>
            <a:spLocks noGrp="1"/>
          </p:cNvSpPr>
          <p:nvPr>
            <p:ph sz="half" idx="1"/>
          </p:nvPr>
        </p:nvSpPr>
        <p:spPr>
          <a:xfrm>
            <a:off x="609599" y="1968503"/>
            <a:ext cx="6547945" cy="4157663"/>
          </a:xfrm>
        </p:spPr>
        <p:txBody>
          <a:bodyPr/>
          <a:lstStyle/>
          <a:p>
            <a:r>
              <a:rPr lang="en-US" sz="2400" dirty="0"/>
              <a:t>Addition of Zr towards U-Fe-Ze and U-Pu-Fe-Zr phase diagrams</a:t>
            </a:r>
          </a:p>
          <a:p>
            <a:r>
              <a:rPr lang="en-US" sz="2400" dirty="0"/>
              <a:t>Fe3Zr, Fe2Zr, FeZr2, and FeZr3 are intermetallic phases capable of forming in the FCCI zone</a:t>
            </a:r>
          </a:p>
          <a:p>
            <a:r>
              <a:rPr lang="en-US" sz="2400" dirty="0"/>
              <a:t>Continuous solid solutions have been reported between Pu6Fe and U6Fe and between PuFe2 and UFe2 2: (</a:t>
            </a:r>
            <a:r>
              <a:rPr lang="en-US" sz="2400" dirty="0" err="1"/>
              <a:t>U,Pu</a:t>
            </a:r>
            <a:r>
              <a:rPr lang="en-US" sz="2400" dirty="0"/>
              <a:t>)6Fe and (U, Pu)Fe2</a:t>
            </a:r>
          </a:p>
          <a:p>
            <a:endParaRPr lang="en-US" sz="2400" dirty="0"/>
          </a:p>
          <a:p>
            <a:endParaRPr lang="en-US" sz="2400" dirty="0"/>
          </a:p>
        </p:txBody>
      </p:sp>
      <p:sp>
        <p:nvSpPr>
          <p:cNvPr id="5" name="Slide Number Placeholder 4">
            <a:extLst>
              <a:ext uri="{FF2B5EF4-FFF2-40B4-BE49-F238E27FC236}">
                <a16:creationId xmlns:a16="http://schemas.microsoft.com/office/drawing/2014/main" id="{5589D56B-55C7-1D41-A192-ADEA30427E8D}"/>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pic>
        <p:nvPicPr>
          <p:cNvPr id="9" name="Content Placeholder 8">
            <a:extLst>
              <a:ext uri="{FF2B5EF4-FFF2-40B4-BE49-F238E27FC236}">
                <a16:creationId xmlns:a16="http://schemas.microsoft.com/office/drawing/2014/main" id="{6205E83B-0B1F-1040-AD57-24B7D9D8C269}"/>
              </a:ext>
            </a:extLst>
          </p:cNvPr>
          <p:cNvPicPr>
            <a:picLocks noGrp="1" noChangeAspect="1"/>
          </p:cNvPicPr>
          <p:nvPr>
            <p:ph sz="half" idx="2"/>
          </p:nvPr>
        </p:nvPicPr>
        <p:blipFill>
          <a:blip r:embed="rId2"/>
          <a:stretch>
            <a:fillRect/>
          </a:stretch>
        </p:blipFill>
        <p:spPr>
          <a:xfrm>
            <a:off x="7567448" y="2122487"/>
            <a:ext cx="4035096" cy="3481711"/>
          </a:xfrm>
          <a:prstGeom prst="rect">
            <a:avLst/>
          </a:prstGeom>
        </p:spPr>
      </p:pic>
    </p:spTree>
    <p:extLst>
      <p:ext uri="{BB962C8B-B14F-4D97-AF65-F5344CB8AC3E}">
        <p14:creationId xmlns:p14="http://schemas.microsoft.com/office/powerpoint/2010/main" val="1433419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FAE3A-B6F4-F348-B4D0-018C3B66CDE4}"/>
              </a:ext>
            </a:extLst>
          </p:cNvPr>
          <p:cNvSpPr>
            <a:spLocks noGrp="1"/>
          </p:cNvSpPr>
          <p:nvPr>
            <p:ph type="title"/>
          </p:nvPr>
        </p:nvSpPr>
        <p:spPr/>
        <p:txBody>
          <a:bodyPr/>
          <a:lstStyle/>
          <a:p>
            <a:r>
              <a:rPr lang="en-US" dirty="0"/>
              <a:t>Diffusion Couples</a:t>
            </a:r>
          </a:p>
        </p:txBody>
      </p:sp>
      <p:sp>
        <p:nvSpPr>
          <p:cNvPr id="3" name="Content Placeholder 2">
            <a:extLst>
              <a:ext uri="{FF2B5EF4-FFF2-40B4-BE49-F238E27FC236}">
                <a16:creationId xmlns:a16="http://schemas.microsoft.com/office/drawing/2014/main" id="{12759E40-9946-2540-BA2D-B51A91EE5180}"/>
              </a:ext>
            </a:extLst>
          </p:cNvPr>
          <p:cNvSpPr>
            <a:spLocks noGrp="1"/>
          </p:cNvSpPr>
          <p:nvPr>
            <p:ph sz="half" idx="1"/>
          </p:nvPr>
        </p:nvSpPr>
        <p:spPr>
          <a:xfrm>
            <a:off x="609600" y="1968500"/>
            <a:ext cx="6404303" cy="4157663"/>
          </a:xfrm>
        </p:spPr>
        <p:txBody>
          <a:bodyPr/>
          <a:lstStyle/>
          <a:p>
            <a:r>
              <a:rPr lang="en-US" sz="2400" dirty="0"/>
              <a:t>Out-of-pile diffusion couple experiments are typically conducted to determine the interdiffusion behavior of the various constituents at a temperature of interest</a:t>
            </a:r>
          </a:p>
          <a:p>
            <a:r>
              <a:rPr lang="en-US" sz="2400" dirty="0"/>
              <a:t>Test have been performed with U–Fs, U–Pu–Fs, U–Zr, and U–Pu–Zr and different cladding alloys</a:t>
            </a:r>
          </a:p>
          <a:p>
            <a:r>
              <a:rPr lang="en-US" sz="2400" dirty="0"/>
              <a:t>Couple experiments have indicated that a eutectic phase can form in FCCI zones at temperatures near 700C, and this phase is similar to U–Fe6</a:t>
            </a:r>
          </a:p>
          <a:p>
            <a:endParaRPr lang="en-US" sz="2400" dirty="0"/>
          </a:p>
        </p:txBody>
      </p:sp>
      <p:pic>
        <p:nvPicPr>
          <p:cNvPr id="6" name="Content Placeholder 5">
            <a:extLst>
              <a:ext uri="{FF2B5EF4-FFF2-40B4-BE49-F238E27FC236}">
                <a16:creationId xmlns:a16="http://schemas.microsoft.com/office/drawing/2014/main" id="{91112D4E-4FAA-F84A-855D-FF89E3609347}"/>
              </a:ext>
            </a:extLst>
          </p:cNvPr>
          <p:cNvPicPr>
            <a:picLocks noGrp="1" noChangeAspect="1"/>
          </p:cNvPicPr>
          <p:nvPr>
            <p:ph sz="half" idx="2"/>
          </p:nvPr>
        </p:nvPicPr>
        <p:blipFill>
          <a:blip r:embed="rId2"/>
          <a:stretch>
            <a:fillRect/>
          </a:stretch>
        </p:blipFill>
        <p:spPr>
          <a:xfrm>
            <a:off x="7013903" y="3574997"/>
            <a:ext cx="4284718" cy="2963917"/>
          </a:xfrm>
          <a:prstGeom prst="rect">
            <a:avLst/>
          </a:prstGeom>
        </p:spPr>
      </p:pic>
      <p:sp>
        <p:nvSpPr>
          <p:cNvPr id="5" name="Slide Number Placeholder 4">
            <a:extLst>
              <a:ext uri="{FF2B5EF4-FFF2-40B4-BE49-F238E27FC236}">
                <a16:creationId xmlns:a16="http://schemas.microsoft.com/office/drawing/2014/main" id="{EA727DBF-C7E4-C94E-9F50-4652FBA3B767}"/>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pic>
        <p:nvPicPr>
          <p:cNvPr id="7" name="Picture 6">
            <a:extLst>
              <a:ext uri="{FF2B5EF4-FFF2-40B4-BE49-F238E27FC236}">
                <a16:creationId xmlns:a16="http://schemas.microsoft.com/office/drawing/2014/main" id="{4EE7C9B8-C93C-6847-8124-5ACCFF844C89}"/>
              </a:ext>
            </a:extLst>
          </p:cNvPr>
          <p:cNvPicPr>
            <a:picLocks noChangeAspect="1"/>
          </p:cNvPicPr>
          <p:nvPr/>
        </p:nvPicPr>
        <p:blipFill>
          <a:blip r:embed="rId3"/>
          <a:stretch>
            <a:fillRect/>
          </a:stretch>
        </p:blipFill>
        <p:spPr>
          <a:xfrm>
            <a:off x="9096220" y="611080"/>
            <a:ext cx="2486180" cy="2963917"/>
          </a:xfrm>
          <a:prstGeom prst="rect">
            <a:avLst/>
          </a:prstGeom>
        </p:spPr>
      </p:pic>
    </p:spTree>
    <p:extLst>
      <p:ext uri="{BB962C8B-B14F-4D97-AF65-F5344CB8AC3E}">
        <p14:creationId xmlns:p14="http://schemas.microsoft.com/office/powerpoint/2010/main" val="1986513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FAE3A-B6F4-F348-B4D0-018C3B66CDE4}"/>
              </a:ext>
            </a:extLst>
          </p:cNvPr>
          <p:cNvSpPr>
            <a:spLocks noGrp="1"/>
          </p:cNvSpPr>
          <p:nvPr>
            <p:ph type="title"/>
          </p:nvPr>
        </p:nvSpPr>
        <p:spPr/>
        <p:txBody>
          <a:bodyPr/>
          <a:lstStyle/>
          <a:p>
            <a:r>
              <a:rPr lang="en-US" dirty="0"/>
              <a:t>Protective Rind</a:t>
            </a:r>
          </a:p>
        </p:txBody>
      </p:sp>
      <p:sp>
        <p:nvSpPr>
          <p:cNvPr id="3" name="Content Placeholder 2">
            <a:extLst>
              <a:ext uri="{FF2B5EF4-FFF2-40B4-BE49-F238E27FC236}">
                <a16:creationId xmlns:a16="http://schemas.microsoft.com/office/drawing/2014/main" id="{12759E40-9946-2540-BA2D-B51A91EE5180}"/>
              </a:ext>
            </a:extLst>
          </p:cNvPr>
          <p:cNvSpPr>
            <a:spLocks noGrp="1"/>
          </p:cNvSpPr>
          <p:nvPr>
            <p:ph sz="half" idx="1"/>
          </p:nvPr>
        </p:nvSpPr>
        <p:spPr>
          <a:xfrm>
            <a:off x="609601" y="1968500"/>
            <a:ext cx="5588000" cy="4157663"/>
          </a:xfrm>
        </p:spPr>
        <p:txBody>
          <a:bodyPr/>
          <a:lstStyle/>
          <a:p>
            <a:r>
              <a:rPr lang="en-US" sz="2400" dirty="0"/>
              <a:t>Impurities in the fuel or cladding alloys have been suggested to play a role in determining the FCCI behavior</a:t>
            </a:r>
          </a:p>
          <a:p>
            <a:r>
              <a:rPr lang="en-US" sz="2400" dirty="0"/>
              <a:t>If enough impurities are present (e.g., C, O, or N), then Zr-rich layers that are stabilized by impurities can develop at the interface and impede the interdiffusion process</a:t>
            </a:r>
          </a:p>
          <a:p>
            <a:r>
              <a:rPr lang="en-US" sz="2400" dirty="0"/>
              <a:t>The extent of the formation would depend on the oxygen activity in the cladding </a:t>
            </a:r>
          </a:p>
          <a:p>
            <a:endParaRPr lang="en-US" sz="2400" dirty="0"/>
          </a:p>
          <a:p>
            <a:endParaRPr lang="en-US" sz="2400" dirty="0"/>
          </a:p>
          <a:p>
            <a:endParaRPr lang="en-US" sz="2400" dirty="0"/>
          </a:p>
        </p:txBody>
      </p:sp>
      <p:sp>
        <p:nvSpPr>
          <p:cNvPr id="5" name="Slide Number Placeholder 4">
            <a:extLst>
              <a:ext uri="{FF2B5EF4-FFF2-40B4-BE49-F238E27FC236}">
                <a16:creationId xmlns:a16="http://schemas.microsoft.com/office/drawing/2014/main" id="{EA727DBF-C7E4-C94E-9F50-4652FBA3B767}"/>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sp>
        <p:nvSpPr>
          <p:cNvPr id="8" name="Content Placeholder 7">
            <a:extLst>
              <a:ext uri="{FF2B5EF4-FFF2-40B4-BE49-F238E27FC236}">
                <a16:creationId xmlns:a16="http://schemas.microsoft.com/office/drawing/2014/main" id="{173B4ECF-85F5-8F42-888D-4ACA37F59C95}"/>
              </a:ext>
            </a:extLst>
          </p:cNvPr>
          <p:cNvSpPr>
            <a:spLocks noGrp="1"/>
          </p:cNvSpPr>
          <p:nvPr>
            <p:ph sz="half" idx="2"/>
          </p:nvPr>
        </p:nvSpPr>
        <p:spPr/>
        <p:txBody>
          <a:bodyPr/>
          <a:lstStyle/>
          <a:p>
            <a:r>
              <a:rPr lang="en-US" sz="2400" dirty="0"/>
              <a:t>Work has been performed on U–Zr alloys to investigate the development of nitride layers with a N2 cover gas</a:t>
            </a:r>
          </a:p>
          <a:p>
            <a:r>
              <a:rPr lang="en-US" sz="2400" dirty="0"/>
              <a:t>This has been related to the rind and rind interactions with FCCI</a:t>
            </a:r>
          </a:p>
          <a:p>
            <a:r>
              <a:rPr lang="en-US" sz="2400" dirty="0"/>
              <a:t>The rind can form during a casting process due to the atmosphere and crucible/mold</a:t>
            </a:r>
          </a:p>
          <a:p>
            <a:r>
              <a:rPr lang="en-US" sz="2400" dirty="0"/>
              <a:t>It form on the exterior of the fuel slug, almost like a coating</a:t>
            </a:r>
          </a:p>
          <a:p>
            <a:endParaRPr lang="en-US" sz="2400" dirty="0"/>
          </a:p>
          <a:p>
            <a:endParaRPr lang="en-US" sz="2400" dirty="0"/>
          </a:p>
        </p:txBody>
      </p:sp>
    </p:spTree>
    <p:extLst>
      <p:ext uri="{BB962C8B-B14F-4D97-AF65-F5344CB8AC3E}">
        <p14:creationId xmlns:p14="http://schemas.microsoft.com/office/powerpoint/2010/main" val="2932318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2AA17-899A-A44C-8048-58AE6BB42659}"/>
              </a:ext>
            </a:extLst>
          </p:cNvPr>
          <p:cNvSpPr>
            <a:spLocks noGrp="1"/>
          </p:cNvSpPr>
          <p:nvPr>
            <p:ph type="title"/>
          </p:nvPr>
        </p:nvSpPr>
        <p:spPr/>
        <p:txBody>
          <a:bodyPr/>
          <a:lstStyle/>
          <a:p>
            <a:r>
              <a:rPr lang="en-US" dirty="0"/>
              <a:t>FCCI</a:t>
            </a:r>
          </a:p>
        </p:txBody>
      </p:sp>
      <p:sp>
        <p:nvSpPr>
          <p:cNvPr id="3" name="Content Placeholder 2">
            <a:extLst>
              <a:ext uri="{FF2B5EF4-FFF2-40B4-BE49-F238E27FC236}">
                <a16:creationId xmlns:a16="http://schemas.microsoft.com/office/drawing/2014/main" id="{7FFE68A5-A364-7347-974E-D10BC673CC53}"/>
              </a:ext>
            </a:extLst>
          </p:cNvPr>
          <p:cNvSpPr>
            <a:spLocks noGrp="1"/>
          </p:cNvSpPr>
          <p:nvPr>
            <p:ph sz="half" idx="1"/>
          </p:nvPr>
        </p:nvSpPr>
        <p:spPr/>
        <p:txBody>
          <a:bodyPr/>
          <a:lstStyle/>
          <a:p>
            <a:r>
              <a:rPr lang="en-US" sz="2400" dirty="0"/>
              <a:t>The interaction zone formation in irradiated metallic fuel elements is localized</a:t>
            </a:r>
          </a:p>
          <a:p>
            <a:r>
              <a:rPr lang="en-US" sz="2400" dirty="0"/>
              <a:t>Typically, the largest interaction zones in fuel elements are created when a wedge-shaped crack forms in the fuel adjacent to the inner surface of the cladding and a large fission product deposit (primarily Nd, Ce, and La) develops</a:t>
            </a:r>
          </a:p>
          <a:p>
            <a:endParaRPr lang="en-US" sz="2400" dirty="0"/>
          </a:p>
          <a:p>
            <a:endParaRPr lang="en-US" sz="2400" dirty="0"/>
          </a:p>
        </p:txBody>
      </p:sp>
      <p:pic>
        <p:nvPicPr>
          <p:cNvPr id="6" name="Content Placeholder 5">
            <a:extLst>
              <a:ext uri="{FF2B5EF4-FFF2-40B4-BE49-F238E27FC236}">
                <a16:creationId xmlns:a16="http://schemas.microsoft.com/office/drawing/2014/main" id="{361FEB28-1222-AD46-8A64-6177E9FA582B}"/>
              </a:ext>
            </a:extLst>
          </p:cNvPr>
          <p:cNvPicPr>
            <a:picLocks noGrp="1" noChangeAspect="1"/>
          </p:cNvPicPr>
          <p:nvPr>
            <p:ph sz="half" idx="2"/>
          </p:nvPr>
        </p:nvPicPr>
        <p:blipFill>
          <a:blip r:embed="rId2"/>
          <a:stretch>
            <a:fillRect/>
          </a:stretch>
        </p:blipFill>
        <p:spPr>
          <a:xfrm>
            <a:off x="6313216" y="1912833"/>
            <a:ext cx="5149629" cy="4213333"/>
          </a:xfrm>
          <a:prstGeom prst="rect">
            <a:avLst/>
          </a:prstGeom>
        </p:spPr>
      </p:pic>
      <p:sp>
        <p:nvSpPr>
          <p:cNvPr id="5" name="Slide Number Placeholder 4">
            <a:extLst>
              <a:ext uri="{FF2B5EF4-FFF2-40B4-BE49-F238E27FC236}">
                <a16:creationId xmlns:a16="http://schemas.microsoft.com/office/drawing/2014/main" id="{08DD1CA4-DFAD-8D4C-8793-8A9C9795C297}"/>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spTree>
    <p:extLst>
      <p:ext uri="{BB962C8B-B14F-4D97-AF65-F5344CB8AC3E}">
        <p14:creationId xmlns:p14="http://schemas.microsoft.com/office/powerpoint/2010/main" val="3539469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2AA17-899A-A44C-8048-58AE6BB42659}"/>
              </a:ext>
            </a:extLst>
          </p:cNvPr>
          <p:cNvSpPr>
            <a:spLocks noGrp="1"/>
          </p:cNvSpPr>
          <p:nvPr>
            <p:ph type="title"/>
          </p:nvPr>
        </p:nvSpPr>
        <p:spPr/>
        <p:txBody>
          <a:bodyPr/>
          <a:lstStyle/>
          <a:p>
            <a:r>
              <a:rPr lang="en-US" dirty="0"/>
              <a:t>FCCI</a:t>
            </a:r>
          </a:p>
        </p:txBody>
      </p:sp>
      <p:sp>
        <p:nvSpPr>
          <p:cNvPr id="3" name="Content Placeholder 2">
            <a:extLst>
              <a:ext uri="{FF2B5EF4-FFF2-40B4-BE49-F238E27FC236}">
                <a16:creationId xmlns:a16="http://schemas.microsoft.com/office/drawing/2014/main" id="{7FFE68A5-A364-7347-974E-D10BC673CC53}"/>
              </a:ext>
            </a:extLst>
          </p:cNvPr>
          <p:cNvSpPr>
            <a:spLocks noGrp="1"/>
          </p:cNvSpPr>
          <p:nvPr>
            <p:ph sz="half" idx="1"/>
          </p:nvPr>
        </p:nvSpPr>
        <p:spPr>
          <a:xfrm>
            <a:off x="609599" y="1968503"/>
            <a:ext cx="6169573" cy="4157663"/>
          </a:xfrm>
        </p:spPr>
        <p:txBody>
          <a:bodyPr/>
          <a:lstStyle/>
          <a:p>
            <a:r>
              <a:rPr lang="en-US" sz="2200" dirty="0"/>
              <a:t>In many of the analyzed fuel elements, fuel–cladding interaction can be linked to the integrity of the Zr-rind</a:t>
            </a:r>
          </a:p>
          <a:p>
            <a:r>
              <a:rPr lang="en-US" sz="2200" dirty="0"/>
              <a:t>In the image, arrows indicate areas where rind is no longer intact</a:t>
            </a:r>
          </a:p>
          <a:p>
            <a:r>
              <a:rPr lang="en-US" sz="2200" dirty="0"/>
              <a:t>Both temperature and power variations along the length of a fuel element appear to impact the amount of fuel–cladding interaction that will occur</a:t>
            </a:r>
          </a:p>
          <a:p>
            <a:r>
              <a:rPr lang="en-US" sz="2200" dirty="0"/>
              <a:t>The maximum fuel–cladding interaction is observed in the combined high-temperature and high-power region of a fuel element</a:t>
            </a:r>
          </a:p>
          <a:p>
            <a:endParaRPr lang="en-US" sz="2200" dirty="0"/>
          </a:p>
          <a:p>
            <a:endParaRPr lang="en-US" sz="2200" dirty="0"/>
          </a:p>
        </p:txBody>
      </p:sp>
      <p:sp>
        <p:nvSpPr>
          <p:cNvPr id="5" name="Slide Number Placeholder 4">
            <a:extLst>
              <a:ext uri="{FF2B5EF4-FFF2-40B4-BE49-F238E27FC236}">
                <a16:creationId xmlns:a16="http://schemas.microsoft.com/office/drawing/2014/main" id="{08DD1CA4-DFAD-8D4C-8793-8A9C9795C297}"/>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pic>
        <p:nvPicPr>
          <p:cNvPr id="8" name="Content Placeholder 7">
            <a:extLst>
              <a:ext uri="{FF2B5EF4-FFF2-40B4-BE49-F238E27FC236}">
                <a16:creationId xmlns:a16="http://schemas.microsoft.com/office/drawing/2014/main" id="{9FDCF733-E69A-3943-8B75-4DBA4A061222}"/>
              </a:ext>
            </a:extLst>
          </p:cNvPr>
          <p:cNvPicPr>
            <a:picLocks noGrp="1" noChangeAspect="1"/>
          </p:cNvPicPr>
          <p:nvPr>
            <p:ph sz="half" idx="2"/>
          </p:nvPr>
        </p:nvPicPr>
        <p:blipFill>
          <a:blip r:embed="rId2"/>
          <a:stretch>
            <a:fillRect/>
          </a:stretch>
        </p:blipFill>
        <p:spPr>
          <a:xfrm>
            <a:off x="6852745" y="1642214"/>
            <a:ext cx="4639441" cy="4639441"/>
          </a:xfrm>
          <a:prstGeom prst="rect">
            <a:avLst/>
          </a:prstGeom>
        </p:spPr>
      </p:pic>
    </p:spTree>
    <p:extLst>
      <p:ext uri="{BB962C8B-B14F-4D97-AF65-F5344CB8AC3E}">
        <p14:creationId xmlns:p14="http://schemas.microsoft.com/office/powerpoint/2010/main" val="2208592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2AA17-899A-A44C-8048-58AE6BB42659}"/>
              </a:ext>
            </a:extLst>
          </p:cNvPr>
          <p:cNvSpPr>
            <a:spLocks noGrp="1"/>
          </p:cNvSpPr>
          <p:nvPr>
            <p:ph type="title"/>
          </p:nvPr>
        </p:nvSpPr>
        <p:spPr/>
        <p:txBody>
          <a:bodyPr/>
          <a:lstStyle/>
          <a:p>
            <a:r>
              <a:rPr lang="en-US" dirty="0"/>
              <a:t>FCCI</a:t>
            </a:r>
          </a:p>
        </p:txBody>
      </p:sp>
      <p:sp>
        <p:nvSpPr>
          <p:cNvPr id="3" name="Content Placeholder 2">
            <a:extLst>
              <a:ext uri="{FF2B5EF4-FFF2-40B4-BE49-F238E27FC236}">
                <a16:creationId xmlns:a16="http://schemas.microsoft.com/office/drawing/2014/main" id="{7FFE68A5-A364-7347-974E-D10BC673CC53}"/>
              </a:ext>
            </a:extLst>
          </p:cNvPr>
          <p:cNvSpPr>
            <a:spLocks noGrp="1"/>
          </p:cNvSpPr>
          <p:nvPr>
            <p:ph sz="half" idx="1"/>
          </p:nvPr>
        </p:nvSpPr>
        <p:spPr>
          <a:xfrm>
            <a:off x="609599" y="1968503"/>
            <a:ext cx="5588001" cy="4157663"/>
          </a:xfrm>
        </p:spPr>
        <p:txBody>
          <a:bodyPr/>
          <a:lstStyle/>
          <a:p>
            <a:r>
              <a:rPr lang="en-US" sz="2400" dirty="0"/>
              <a:t>The burnup of a fuel pin is another parameter that impacts the size of the fuel–cladding interaction zone</a:t>
            </a:r>
          </a:p>
          <a:p>
            <a:r>
              <a:rPr lang="en-US" sz="2400" dirty="0"/>
              <a:t>Larger interaction zones are observed for higher burnup fuel elements</a:t>
            </a:r>
          </a:p>
          <a:p>
            <a:r>
              <a:rPr lang="en-US" sz="2400" dirty="0"/>
              <a:t>The larger inventories of fission products allow more lanthanides to diffuse down the temperature gradient, thereby increasing the inventory of fission products at the interface</a:t>
            </a:r>
          </a:p>
        </p:txBody>
      </p:sp>
      <p:sp>
        <p:nvSpPr>
          <p:cNvPr id="5" name="Slide Number Placeholder 4">
            <a:extLst>
              <a:ext uri="{FF2B5EF4-FFF2-40B4-BE49-F238E27FC236}">
                <a16:creationId xmlns:a16="http://schemas.microsoft.com/office/drawing/2014/main" id="{08DD1CA4-DFAD-8D4C-8793-8A9C9795C297}"/>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sp>
        <p:nvSpPr>
          <p:cNvPr id="6" name="Content Placeholder 5">
            <a:extLst>
              <a:ext uri="{FF2B5EF4-FFF2-40B4-BE49-F238E27FC236}">
                <a16:creationId xmlns:a16="http://schemas.microsoft.com/office/drawing/2014/main" id="{753EDF85-8C2A-BC41-A021-1E9097D92F7B}"/>
              </a:ext>
            </a:extLst>
          </p:cNvPr>
          <p:cNvSpPr>
            <a:spLocks noGrp="1"/>
          </p:cNvSpPr>
          <p:nvPr>
            <p:ph sz="half" idx="2"/>
          </p:nvPr>
        </p:nvSpPr>
        <p:spPr/>
        <p:txBody>
          <a:bodyPr/>
          <a:lstStyle/>
          <a:p>
            <a:r>
              <a:rPr lang="en-US" sz="2400" dirty="0"/>
              <a:t>For high burnup fuels, temperature effects also exacerbate FCCI due to thermal cond. degradation producing higher temperatures, and more rapid FP diffusion</a:t>
            </a:r>
          </a:p>
          <a:p>
            <a:r>
              <a:rPr lang="en-US" sz="2400" dirty="0"/>
              <a:t>Fuel elements at the hotter core positions can exhibit increased interdiffusion at the fuel–cladding interface over those at colder positions</a:t>
            </a:r>
          </a:p>
          <a:p>
            <a:endParaRPr lang="en-US" sz="2400" dirty="0"/>
          </a:p>
        </p:txBody>
      </p:sp>
    </p:spTree>
    <p:extLst>
      <p:ext uri="{BB962C8B-B14F-4D97-AF65-F5344CB8AC3E}">
        <p14:creationId xmlns:p14="http://schemas.microsoft.com/office/powerpoint/2010/main" val="3492800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5D733-9A9D-0147-B472-6D2A3431311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57AA63C-5C44-4545-A937-4E8E5D379A5A}"/>
              </a:ext>
            </a:extLst>
          </p:cNvPr>
          <p:cNvSpPr>
            <a:spLocks noGrp="1"/>
          </p:cNvSpPr>
          <p:nvPr>
            <p:ph sz="half" idx="1"/>
          </p:nvPr>
        </p:nvSpPr>
        <p:spPr>
          <a:xfrm>
            <a:off x="609599" y="1968503"/>
            <a:ext cx="10972799" cy="4157663"/>
          </a:xfrm>
        </p:spPr>
        <p:txBody>
          <a:bodyPr/>
          <a:lstStyle/>
          <a:p>
            <a:r>
              <a:rPr lang="en-US" sz="2400" dirty="0"/>
              <a:t>Thermal conductivity degradation</a:t>
            </a:r>
          </a:p>
          <a:p>
            <a:pPr lvl="1"/>
            <a:r>
              <a:rPr lang="en-US" sz="2400" dirty="0"/>
              <a:t>fission gas swelling/porosity, sodium infiltration</a:t>
            </a:r>
          </a:p>
          <a:p>
            <a:r>
              <a:rPr lang="en-US" sz="2400" dirty="0"/>
              <a:t>Fuel-cladding mechanical interaction</a:t>
            </a:r>
          </a:p>
          <a:p>
            <a:pPr lvl="1"/>
            <a:r>
              <a:rPr lang="en-US" sz="2400" dirty="0"/>
              <a:t>fuel swelling, creep, internal pressure, etc.</a:t>
            </a:r>
          </a:p>
          <a:p>
            <a:r>
              <a:rPr lang="en-US" sz="2400" dirty="0"/>
              <a:t>Fuel-cladding chemical interaction</a:t>
            </a:r>
          </a:p>
          <a:p>
            <a:pPr lvl="1"/>
            <a:r>
              <a:rPr lang="en-US" sz="2400" dirty="0"/>
              <a:t>phase diagrams and kinetics, low melting points, </a:t>
            </a:r>
            <a:r>
              <a:rPr lang="en-US" sz="2400" dirty="0" err="1"/>
              <a:t>intermetallics</a:t>
            </a:r>
            <a:r>
              <a:rPr lang="en-US" sz="2400" dirty="0"/>
              <a:t>, etc.</a:t>
            </a:r>
          </a:p>
          <a:p>
            <a:endParaRPr lang="en-US" sz="2400" dirty="0"/>
          </a:p>
        </p:txBody>
      </p:sp>
      <p:sp>
        <p:nvSpPr>
          <p:cNvPr id="5" name="Slide Number Placeholder 4">
            <a:extLst>
              <a:ext uri="{FF2B5EF4-FFF2-40B4-BE49-F238E27FC236}">
                <a16:creationId xmlns:a16="http://schemas.microsoft.com/office/drawing/2014/main" id="{ED13D8C5-2625-944D-A346-88684E6316EC}"/>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spTree>
    <p:extLst>
      <p:ext uri="{BB962C8B-B14F-4D97-AF65-F5344CB8AC3E}">
        <p14:creationId xmlns:p14="http://schemas.microsoft.com/office/powerpoint/2010/main" val="3593380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AB3C08B6-1600-4947-B6F4-BC6C06F3B322}"/>
              </a:ext>
            </a:extLst>
          </p:cNvPr>
          <p:cNvSpPr>
            <a:spLocks noGrp="1"/>
          </p:cNvSpPr>
          <p:nvPr>
            <p:ph type="sldNum" sz="quarter" idx="12"/>
          </p:nvPr>
        </p:nvSpPr>
        <p:spPr/>
        <p:txBody>
          <a:bodyPr/>
          <a:lstStyle/>
          <a:p>
            <a:pPr>
              <a:defRPr/>
            </a:pPr>
            <a:fld id="{0DA6BD0F-ABBC-C14D-BC96-77BE126A748B}" type="slidenum">
              <a:rPr lang="en-US" smtClean="0"/>
              <a:pPr>
                <a:defRPr/>
              </a:pPr>
              <a:t>28</a:t>
            </a:fld>
            <a:endParaRPr lang="en-US"/>
          </a:p>
        </p:txBody>
      </p:sp>
    </p:spTree>
    <p:extLst>
      <p:ext uri="{BB962C8B-B14F-4D97-AF65-F5344CB8AC3E}">
        <p14:creationId xmlns:p14="http://schemas.microsoft.com/office/powerpoint/2010/main" val="2867231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9E43D-92FE-5740-AAC1-6E298E81DFA9}"/>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42FE922A-9073-844C-A521-5FC4AD5021CB}"/>
              </a:ext>
            </a:extLst>
          </p:cNvPr>
          <p:cNvSpPr>
            <a:spLocks noGrp="1"/>
          </p:cNvSpPr>
          <p:nvPr>
            <p:ph idx="1"/>
          </p:nvPr>
        </p:nvSpPr>
        <p:spPr>
          <a:xfrm>
            <a:off x="609600" y="2280746"/>
            <a:ext cx="6516414" cy="3845418"/>
          </a:xfrm>
        </p:spPr>
        <p:txBody>
          <a:bodyPr/>
          <a:lstStyle/>
          <a:p>
            <a:r>
              <a:rPr lang="en-US" sz="2400" dirty="0"/>
              <a:t>SFRs and Metallic Fuel</a:t>
            </a:r>
          </a:p>
          <a:p>
            <a:r>
              <a:rPr lang="en-US" sz="2400" dirty="0"/>
              <a:t>Inherent safety associated with high thermal conductivity, large margin to boiling for Na, negative reactivity</a:t>
            </a:r>
          </a:p>
          <a:p>
            <a:r>
              <a:rPr lang="en-US" sz="2400" dirty="0"/>
              <a:t>Alpha U undergoes anisotropic expansion and irradiation growth</a:t>
            </a:r>
          </a:p>
          <a:p>
            <a:r>
              <a:rPr lang="en-US" sz="2400" dirty="0"/>
              <a:t>Alloy to stabilize gamma phase and improve properties</a:t>
            </a:r>
          </a:p>
        </p:txBody>
      </p:sp>
      <p:sp>
        <p:nvSpPr>
          <p:cNvPr id="4" name="Slide Number Placeholder 3">
            <a:extLst>
              <a:ext uri="{FF2B5EF4-FFF2-40B4-BE49-F238E27FC236}">
                <a16:creationId xmlns:a16="http://schemas.microsoft.com/office/drawing/2014/main" id="{BD115A18-CA39-6148-97F9-121914B5C62E}"/>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pic>
        <p:nvPicPr>
          <p:cNvPr id="5" name="Content Placeholder 5">
            <a:extLst>
              <a:ext uri="{FF2B5EF4-FFF2-40B4-BE49-F238E27FC236}">
                <a16:creationId xmlns:a16="http://schemas.microsoft.com/office/drawing/2014/main" id="{8B1F8E16-96F0-EC4B-8136-2C7A0F9B90A6}"/>
              </a:ext>
            </a:extLst>
          </p:cNvPr>
          <p:cNvPicPr>
            <a:picLocks noChangeAspect="1"/>
          </p:cNvPicPr>
          <p:nvPr/>
        </p:nvPicPr>
        <p:blipFill>
          <a:blip r:embed="rId2"/>
          <a:stretch>
            <a:fillRect/>
          </a:stretch>
        </p:blipFill>
        <p:spPr>
          <a:xfrm>
            <a:off x="7281381" y="1774381"/>
            <a:ext cx="2112989" cy="2108251"/>
          </a:xfrm>
          <a:prstGeom prst="rect">
            <a:avLst/>
          </a:prstGeom>
        </p:spPr>
      </p:pic>
      <p:pic>
        <p:nvPicPr>
          <p:cNvPr id="6" name="Picture 5">
            <a:extLst>
              <a:ext uri="{FF2B5EF4-FFF2-40B4-BE49-F238E27FC236}">
                <a16:creationId xmlns:a16="http://schemas.microsoft.com/office/drawing/2014/main" id="{3E560110-BC94-414D-B8F6-1C40CA942E93}"/>
              </a:ext>
            </a:extLst>
          </p:cNvPr>
          <p:cNvPicPr>
            <a:picLocks noChangeAspect="1"/>
          </p:cNvPicPr>
          <p:nvPr/>
        </p:nvPicPr>
        <p:blipFill>
          <a:blip r:embed="rId3"/>
          <a:stretch>
            <a:fillRect/>
          </a:stretch>
        </p:blipFill>
        <p:spPr>
          <a:xfrm>
            <a:off x="9288756" y="1774381"/>
            <a:ext cx="2420034" cy="2108251"/>
          </a:xfrm>
          <a:prstGeom prst="rect">
            <a:avLst/>
          </a:prstGeom>
        </p:spPr>
      </p:pic>
      <p:pic>
        <p:nvPicPr>
          <p:cNvPr id="7" name="Content Placeholder 5">
            <a:extLst>
              <a:ext uri="{FF2B5EF4-FFF2-40B4-BE49-F238E27FC236}">
                <a16:creationId xmlns:a16="http://schemas.microsoft.com/office/drawing/2014/main" id="{D56B6376-B06C-8B46-996F-C874DB984AA3}"/>
              </a:ext>
            </a:extLst>
          </p:cNvPr>
          <p:cNvPicPr>
            <a:picLocks noChangeAspect="1"/>
          </p:cNvPicPr>
          <p:nvPr/>
        </p:nvPicPr>
        <p:blipFill>
          <a:blip r:embed="rId4"/>
          <a:stretch>
            <a:fillRect/>
          </a:stretch>
        </p:blipFill>
        <p:spPr>
          <a:xfrm>
            <a:off x="7841403" y="3892222"/>
            <a:ext cx="3105933" cy="2829255"/>
          </a:xfrm>
          <a:prstGeom prst="rect">
            <a:avLst/>
          </a:prstGeom>
        </p:spPr>
      </p:pic>
    </p:spTree>
    <p:extLst>
      <p:ext uri="{BB962C8B-B14F-4D97-AF65-F5344CB8AC3E}">
        <p14:creationId xmlns:p14="http://schemas.microsoft.com/office/powerpoint/2010/main" val="299619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9E43D-92FE-5740-AAC1-6E298E81DFA9}"/>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42FE922A-9073-844C-A521-5FC4AD5021CB}"/>
              </a:ext>
            </a:extLst>
          </p:cNvPr>
          <p:cNvSpPr>
            <a:spLocks noGrp="1"/>
          </p:cNvSpPr>
          <p:nvPr>
            <p:ph idx="1"/>
          </p:nvPr>
        </p:nvSpPr>
        <p:spPr>
          <a:xfrm>
            <a:off x="609600" y="2280746"/>
            <a:ext cx="5370786" cy="3845418"/>
          </a:xfrm>
        </p:spPr>
        <p:txBody>
          <a:bodyPr/>
          <a:lstStyle/>
          <a:p>
            <a:r>
              <a:rPr lang="en-US" sz="2400" dirty="0"/>
              <a:t>Swelling is inevitable, can accommodate with smear density</a:t>
            </a:r>
          </a:p>
          <a:p>
            <a:r>
              <a:rPr lang="en-US" sz="2400" dirty="0"/>
              <a:t>Include large plenum to accommodate fission gas release</a:t>
            </a:r>
          </a:p>
          <a:p>
            <a:r>
              <a:rPr lang="en-US" sz="2400" dirty="0"/>
              <a:t>Radial redistribution of chemical species driven by thermodynamics and </a:t>
            </a:r>
            <a:r>
              <a:rPr lang="en-US" sz="2400" dirty="0" err="1"/>
              <a:t>Soret</a:t>
            </a:r>
            <a:r>
              <a:rPr lang="en-US" sz="2400" dirty="0"/>
              <a:t> diffusion</a:t>
            </a:r>
          </a:p>
          <a:p>
            <a:r>
              <a:rPr lang="en-US" sz="2400" dirty="0"/>
              <a:t>Different swelling in different phases leads to anisotropic swelling</a:t>
            </a:r>
          </a:p>
        </p:txBody>
      </p:sp>
      <p:sp>
        <p:nvSpPr>
          <p:cNvPr id="4" name="Slide Number Placeholder 3">
            <a:extLst>
              <a:ext uri="{FF2B5EF4-FFF2-40B4-BE49-F238E27FC236}">
                <a16:creationId xmlns:a16="http://schemas.microsoft.com/office/drawing/2014/main" id="{BD115A18-CA39-6148-97F9-121914B5C62E}"/>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5" name="Content Placeholder 5">
            <a:extLst>
              <a:ext uri="{FF2B5EF4-FFF2-40B4-BE49-F238E27FC236}">
                <a16:creationId xmlns:a16="http://schemas.microsoft.com/office/drawing/2014/main" id="{CD8E137E-B8AF-444A-BDC4-C0848ED70E64}"/>
              </a:ext>
            </a:extLst>
          </p:cNvPr>
          <p:cNvPicPr>
            <a:picLocks noChangeAspect="1"/>
          </p:cNvPicPr>
          <p:nvPr/>
        </p:nvPicPr>
        <p:blipFill>
          <a:blip r:embed="rId2"/>
          <a:stretch>
            <a:fillRect/>
          </a:stretch>
        </p:blipFill>
        <p:spPr>
          <a:xfrm>
            <a:off x="10492696" y="957152"/>
            <a:ext cx="1212872" cy="4943695"/>
          </a:xfrm>
          <a:prstGeom prst="rect">
            <a:avLst/>
          </a:prstGeom>
        </p:spPr>
      </p:pic>
      <p:pic>
        <p:nvPicPr>
          <p:cNvPr id="6" name="Picture 5">
            <a:extLst>
              <a:ext uri="{FF2B5EF4-FFF2-40B4-BE49-F238E27FC236}">
                <a16:creationId xmlns:a16="http://schemas.microsoft.com/office/drawing/2014/main" id="{9F321FDB-F27B-5E48-8991-0FC32FFCC6D7}"/>
              </a:ext>
            </a:extLst>
          </p:cNvPr>
          <p:cNvPicPr>
            <a:picLocks noChangeAspect="1"/>
          </p:cNvPicPr>
          <p:nvPr/>
        </p:nvPicPr>
        <p:blipFill>
          <a:blip r:embed="rId3"/>
          <a:stretch>
            <a:fillRect/>
          </a:stretch>
        </p:blipFill>
        <p:spPr>
          <a:xfrm>
            <a:off x="8594002" y="804816"/>
            <a:ext cx="1901278" cy="894719"/>
          </a:xfrm>
          <a:prstGeom prst="rect">
            <a:avLst/>
          </a:prstGeom>
        </p:spPr>
      </p:pic>
      <p:pic>
        <p:nvPicPr>
          <p:cNvPr id="7" name="Content Placeholder 5">
            <a:extLst>
              <a:ext uri="{FF2B5EF4-FFF2-40B4-BE49-F238E27FC236}">
                <a16:creationId xmlns:a16="http://schemas.microsoft.com/office/drawing/2014/main" id="{75716218-0531-1B45-8ADC-4C8DC7724B2D}"/>
              </a:ext>
            </a:extLst>
          </p:cNvPr>
          <p:cNvPicPr>
            <a:picLocks noChangeAspect="1"/>
          </p:cNvPicPr>
          <p:nvPr/>
        </p:nvPicPr>
        <p:blipFill>
          <a:blip r:embed="rId4"/>
          <a:stretch>
            <a:fillRect/>
          </a:stretch>
        </p:blipFill>
        <p:spPr>
          <a:xfrm>
            <a:off x="7055003" y="1854192"/>
            <a:ext cx="2616200" cy="2207419"/>
          </a:xfrm>
          <a:prstGeom prst="rect">
            <a:avLst/>
          </a:prstGeom>
        </p:spPr>
      </p:pic>
      <p:pic>
        <p:nvPicPr>
          <p:cNvPr id="8" name="Picture 7">
            <a:extLst>
              <a:ext uri="{FF2B5EF4-FFF2-40B4-BE49-F238E27FC236}">
                <a16:creationId xmlns:a16="http://schemas.microsoft.com/office/drawing/2014/main" id="{5DCA5FAB-7F7E-3B42-BB20-8472741E6E6C}"/>
              </a:ext>
            </a:extLst>
          </p:cNvPr>
          <p:cNvPicPr>
            <a:picLocks noChangeAspect="1"/>
          </p:cNvPicPr>
          <p:nvPr/>
        </p:nvPicPr>
        <p:blipFill>
          <a:blip r:embed="rId5"/>
          <a:stretch>
            <a:fillRect/>
          </a:stretch>
        </p:blipFill>
        <p:spPr>
          <a:xfrm>
            <a:off x="7055003" y="4061611"/>
            <a:ext cx="2752038" cy="2679297"/>
          </a:xfrm>
          <a:prstGeom prst="rect">
            <a:avLst/>
          </a:prstGeom>
        </p:spPr>
      </p:pic>
    </p:spTree>
    <p:extLst>
      <p:ext uri="{BB962C8B-B14F-4D97-AF65-F5344CB8AC3E}">
        <p14:creationId xmlns:p14="http://schemas.microsoft.com/office/powerpoint/2010/main" val="1520933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DCA10-E33D-D341-8895-FC00E029C516}"/>
              </a:ext>
            </a:extLst>
          </p:cNvPr>
          <p:cNvSpPr>
            <a:spLocks noGrp="1"/>
          </p:cNvSpPr>
          <p:nvPr>
            <p:ph type="title"/>
          </p:nvPr>
        </p:nvSpPr>
        <p:spPr/>
        <p:txBody>
          <a:bodyPr/>
          <a:lstStyle/>
          <a:p>
            <a:r>
              <a:rPr lang="en-US" dirty="0"/>
              <a:t>Variable Porosity</a:t>
            </a:r>
          </a:p>
        </p:txBody>
      </p:sp>
      <p:sp>
        <p:nvSpPr>
          <p:cNvPr id="3" name="Content Placeholder 2">
            <a:extLst>
              <a:ext uri="{FF2B5EF4-FFF2-40B4-BE49-F238E27FC236}">
                <a16:creationId xmlns:a16="http://schemas.microsoft.com/office/drawing/2014/main" id="{C066DEC0-44C8-F641-8EB4-BB7D52229BF4}"/>
              </a:ext>
            </a:extLst>
          </p:cNvPr>
          <p:cNvSpPr>
            <a:spLocks noGrp="1"/>
          </p:cNvSpPr>
          <p:nvPr>
            <p:ph idx="1"/>
          </p:nvPr>
        </p:nvSpPr>
        <p:spPr>
          <a:xfrm>
            <a:off x="609599" y="1968500"/>
            <a:ext cx="4950373" cy="4157664"/>
          </a:xfrm>
        </p:spPr>
        <p:txBody>
          <a:bodyPr/>
          <a:lstStyle/>
          <a:p>
            <a:r>
              <a:rPr lang="en-US" sz="2200" dirty="0"/>
              <a:t>The porosity development depends on the phases present in the fuel</a:t>
            </a:r>
          </a:p>
          <a:p>
            <a:r>
              <a:rPr lang="en-US" sz="2200" dirty="0"/>
              <a:t>In all alloys, the high-temperature cubic U </a:t>
            </a:r>
            <a:r>
              <a:rPr lang="el-GR" sz="2200" dirty="0"/>
              <a:t>γ-</a:t>
            </a:r>
            <a:r>
              <a:rPr lang="en-US" sz="2200" dirty="0"/>
              <a:t>phase exhibits the characteristic large interconnected bubbles similar to those observed in pure </a:t>
            </a:r>
            <a:r>
              <a:rPr lang="el-GR" sz="2200" dirty="0"/>
              <a:t>γ </a:t>
            </a:r>
            <a:r>
              <a:rPr lang="en-US" sz="2200" dirty="0"/>
              <a:t>uranium, whereas at lower temperatures, where the U </a:t>
            </a:r>
            <a:r>
              <a:rPr lang="el-GR" sz="2200" dirty="0"/>
              <a:t>α-</a:t>
            </a:r>
            <a:r>
              <a:rPr lang="en-US" sz="2200" dirty="0"/>
              <a:t>phase predominates, the characteristic tearing-type porosity is evident</a:t>
            </a:r>
          </a:p>
          <a:p>
            <a:endParaRPr lang="en-US" sz="2200" dirty="0"/>
          </a:p>
          <a:p>
            <a:endParaRPr lang="en-US" sz="2200" dirty="0"/>
          </a:p>
          <a:p>
            <a:endParaRPr lang="en-US" sz="2200" dirty="0"/>
          </a:p>
        </p:txBody>
      </p:sp>
      <p:sp>
        <p:nvSpPr>
          <p:cNvPr id="4" name="Slide Number Placeholder 3">
            <a:extLst>
              <a:ext uri="{FF2B5EF4-FFF2-40B4-BE49-F238E27FC236}">
                <a16:creationId xmlns:a16="http://schemas.microsoft.com/office/drawing/2014/main" id="{B5EF890F-27A5-9A43-A51D-6FD7867D80A3}"/>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5" name="Picture 4">
            <a:extLst>
              <a:ext uri="{FF2B5EF4-FFF2-40B4-BE49-F238E27FC236}">
                <a16:creationId xmlns:a16="http://schemas.microsoft.com/office/drawing/2014/main" id="{424AEB5F-E6BC-0341-8DD8-0F796BC85B3A}"/>
              </a:ext>
            </a:extLst>
          </p:cNvPr>
          <p:cNvPicPr>
            <a:picLocks noChangeAspect="1"/>
          </p:cNvPicPr>
          <p:nvPr/>
        </p:nvPicPr>
        <p:blipFill>
          <a:blip r:embed="rId2"/>
          <a:stretch>
            <a:fillRect/>
          </a:stretch>
        </p:blipFill>
        <p:spPr>
          <a:xfrm>
            <a:off x="5780689" y="1857812"/>
            <a:ext cx="5393147" cy="4845272"/>
          </a:xfrm>
          <a:prstGeom prst="rect">
            <a:avLst/>
          </a:prstGeom>
        </p:spPr>
      </p:pic>
    </p:spTree>
    <p:extLst>
      <p:ext uri="{BB962C8B-B14F-4D97-AF65-F5344CB8AC3E}">
        <p14:creationId xmlns:p14="http://schemas.microsoft.com/office/powerpoint/2010/main" val="574830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DCA10-E33D-D341-8895-FC00E029C516}"/>
              </a:ext>
            </a:extLst>
          </p:cNvPr>
          <p:cNvSpPr>
            <a:spLocks noGrp="1"/>
          </p:cNvSpPr>
          <p:nvPr>
            <p:ph type="title"/>
          </p:nvPr>
        </p:nvSpPr>
        <p:spPr/>
        <p:txBody>
          <a:bodyPr/>
          <a:lstStyle/>
          <a:p>
            <a:r>
              <a:rPr lang="en-US" dirty="0"/>
              <a:t>Variable Porosity</a:t>
            </a:r>
          </a:p>
        </p:txBody>
      </p:sp>
      <p:sp>
        <p:nvSpPr>
          <p:cNvPr id="3" name="Content Placeholder 2">
            <a:extLst>
              <a:ext uri="{FF2B5EF4-FFF2-40B4-BE49-F238E27FC236}">
                <a16:creationId xmlns:a16="http://schemas.microsoft.com/office/drawing/2014/main" id="{C066DEC0-44C8-F641-8EB4-BB7D52229BF4}"/>
              </a:ext>
            </a:extLst>
          </p:cNvPr>
          <p:cNvSpPr>
            <a:spLocks noGrp="1"/>
          </p:cNvSpPr>
          <p:nvPr>
            <p:ph idx="1"/>
          </p:nvPr>
        </p:nvSpPr>
        <p:spPr>
          <a:xfrm>
            <a:off x="609599" y="1968500"/>
            <a:ext cx="4950373" cy="4157664"/>
          </a:xfrm>
        </p:spPr>
        <p:txBody>
          <a:bodyPr/>
          <a:lstStyle/>
          <a:p>
            <a:r>
              <a:rPr lang="en-US" sz="2200" dirty="0"/>
              <a:t>In U-Zr alloys, low-temperature U alpha phase and UZr2 delta phase form a laminar microstructure and the pore morphology follows this microstructure</a:t>
            </a:r>
          </a:p>
          <a:p>
            <a:endParaRPr lang="en-US" sz="2200" dirty="0"/>
          </a:p>
          <a:p>
            <a:endParaRPr lang="en-US" sz="2200" dirty="0"/>
          </a:p>
          <a:p>
            <a:endParaRPr lang="en-US" sz="2200" dirty="0"/>
          </a:p>
        </p:txBody>
      </p:sp>
      <p:sp>
        <p:nvSpPr>
          <p:cNvPr id="4" name="Slide Number Placeholder 3">
            <a:extLst>
              <a:ext uri="{FF2B5EF4-FFF2-40B4-BE49-F238E27FC236}">
                <a16:creationId xmlns:a16="http://schemas.microsoft.com/office/drawing/2014/main" id="{B5EF890F-27A5-9A43-A51D-6FD7867D80A3}"/>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5" name="Picture 4">
            <a:extLst>
              <a:ext uri="{FF2B5EF4-FFF2-40B4-BE49-F238E27FC236}">
                <a16:creationId xmlns:a16="http://schemas.microsoft.com/office/drawing/2014/main" id="{424AEB5F-E6BC-0341-8DD8-0F796BC85B3A}"/>
              </a:ext>
            </a:extLst>
          </p:cNvPr>
          <p:cNvPicPr>
            <a:picLocks noChangeAspect="1"/>
          </p:cNvPicPr>
          <p:nvPr/>
        </p:nvPicPr>
        <p:blipFill>
          <a:blip r:embed="rId2"/>
          <a:stretch>
            <a:fillRect/>
          </a:stretch>
        </p:blipFill>
        <p:spPr>
          <a:xfrm>
            <a:off x="5791200" y="1876205"/>
            <a:ext cx="5393147" cy="4845272"/>
          </a:xfrm>
          <a:prstGeom prst="rect">
            <a:avLst/>
          </a:prstGeom>
        </p:spPr>
      </p:pic>
      <p:pic>
        <p:nvPicPr>
          <p:cNvPr id="6" name="Picture 5">
            <a:extLst>
              <a:ext uri="{FF2B5EF4-FFF2-40B4-BE49-F238E27FC236}">
                <a16:creationId xmlns:a16="http://schemas.microsoft.com/office/drawing/2014/main" id="{C1063091-7C41-5240-A32A-CD99FDB486EF}"/>
              </a:ext>
            </a:extLst>
          </p:cNvPr>
          <p:cNvPicPr>
            <a:picLocks noChangeAspect="1"/>
          </p:cNvPicPr>
          <p:nvPr/>
        </p:nvPicPr>
        <p:blipFill rotWithShape="1">
          <a:blip r:embed="rId3"/>
          <a:srcRect l="66877" t="50000"/>
          <a:stretch/>
        </p:blipFill>
        <p:spPr>
          <a:xfrm>
            <a:off x="1965436" y="3836275"/>
            <a:ext cx="2775480" cy="2769587"/>
          </a:xfrm>
          <a:prstGeom prst="rect">
            <a:avLst/>
          </a:prstGeom>
        </p:spPr>
      </p:pic>
    </p:spTree>
    <p:extLst>
      <p:ext uri="{BB962C8B-B14F-4D97-AF65-F5344CB8AC3E}">
        <p14:creationId xmlns:p14="http://schemas.microsoft.com/office/powerpoint/2010/main" val="4290307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EC9CF-7FEB-D24B-930A-53B877FCFA70}"/>
              </a:ext>
            </a:extLst>
          </p:cNvPr>
          <p:cNvSpPr>
            <a:spLocks noGrp="1"/>
          </p:cNvSpPr>
          <p:nvPr>
            <p:ph type="title"/>
          </p:nvPr>
        </p:nvSpPr>
        <p:spPr/>
        <p:txBody>
          <a:bodyPr/>
          <a:lstStyle/>
          <a:p>
            <a:r>
              <a:rPr lang="en-US" dirty="0"/>
              <a:t>Changes in Thermal Conductivity</a:t>
            </a:r>
          </a:p>
        </p:txBody>
      </p:sp>
      <p:sp>
        <p:nvSpPr>
          <p:cNvPr id="3" name="Content Placeholder 2">
            <a:extLst>
              <a:ext uri="{FF2B5EF4-FFF2-40B4-BE49-F238E27FC236}">
                <a16:creationId xmlns:a16="http://schemas.microsoft.com/office/drawing/2014/main" id="{96A5DC05-A512-A747-9677-955A7FF3809F}"/>
              </a:ext>
            </a:extLst>
          </p:cNvPr>
          <p:cNvSpPr>
            <a:spLocks noGrp="1"/>
          </p:cNvSpPr>
          <p:nvPr>
            <p:ph idx="1"/>
          </p:nvPr>
        </p:nvSpPr>
        <p:spPr>
          <a:xfrm>
            <a:off x="609600" y="1968500"/>
            <a:ext cx="5613070" cy="4157664"/>
          </a:xfrm>
        </p:spPr>
        <p:txBody>
          <a:bodyPr/>
          <a:lstStyle/>
          <a:p>
            <a:r>
              <a:rPr lang="en-US" sz="2400" dirty="0"/>
              <a:t>U-Zr has a very high thermal conductivity compared to oxide fuels</a:t>
            </a:r>
          </a:p>
          <a:p>
            <a:r>
              <a:rPr lang="en-US" sz="2400" dirty="0"/>
              <a:t>However, developing porosity will degrade the thermal conductivity </a:t>
            </a:r>
          </a:p>
          <a:p>
            <a:r>
              <a:rPr lang="en-US" sz="2400" dirty="0"/>
              <a:t>Understanding the temperature also governs how our porosity will develop and how redistribution will vary axially</a:t>
            </a:r>
          </a:p>
          <a:p>
            <a:r>
              <a:rPr lang="en-US" sz="2400" dirty="0"/>
              <a:t>This is a coupled problem that is complex, but critical for prediction of fuel evolution</a:t>
            </a:r>
          </a:p>
        </p:txBody>
      </p:sp>
      <p:sp>
        <p:nvSpPr>
          <p:cNvPr id="4" name="Slide Number Placeholder 3">
            <a:extLst>
              <a:ext uri="{FF2B5EF4-FFF2-40B4-BE49-F238E27FC236}">
                <a16:creationId xmlns:a16="http://schemas.microsoft.com/office/drawing/2014/main" id="{481B611E-B343-4144-B1A9-DFF1AD6A1F22}"/>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a:extLst>
              <a:ext uri="{FF2B5EF4-FFF2-40B4-BE49-F238E27FC236}">
                <a16:creationId xmlns:a16="http://schemas.microsoft.com/office/drawing/2014/main" id="{E6D4B9D6-32AF-CE41-87D4-A6C48B2ED47C}"/>
              </a:ext>
            </a:extLst>
          </p:cNvPr>
          <p:cNvPicPr>
            <a:picLocks noChangeAspect="1"/>
          </p:cNvPicPr>
          <p:nvPr/>
        </p:nvPicPr>
        <p:blipFill>
          <a:blip r:embed="rId2"/>
          <a:stretch>
            <a:fillRect/>
          </a:stretch>
        </p:blipFill>
        <p:spPr>
          <a:xfrm>
            <a:off x="6353298" y="1968500"/>
            <a:ext cx="5379027" cy="3899430"/>
          </a:xfrm>
          <a:prstGeom prst="rect">
            <a:avLst/>
          </a:prstGeom>
        </p:spPr>
      </p:pic>
    </p:spTree>
    <p:extLst>
      <p:ext uri="{BB962C8B-B14F-4D97-AF65-F5344CB8AC3E}">
        <p14:creationId xmlns:p14="http://schemas.microsoft.com/office/powerpoint/2010/main" val="2466548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EC9CF-7FEB-D24B-930A-53B877FCFA70}"/>
              </a:ext>
            </a:extLst>
          </p:cNvPr>
          <p:cNvSpPr>
            <a:spLocks noGrp="1"/>
          </p:cNvSpPr>
          <p:nvPr>
            <p:ph type="title"/>
          </p:nvPr>
        </p:nvSpPr>
        <p:spPr/>
        <p:txBody>
          <a:bodyPr/>
          <a:lstStyle/>
          <a:p>
            <a:r>
              <a:rPr lang="en-US" dirty="0"/>
              <a:t>Changes in Thermal Conductivity</a:t>
            </a:r>
          </a:p>
        </p:txBody>
      </p:sp>
      <p:sp>
        <p:nvSpPr>
          <p:cNvPr id="3" name="Content Placeholder 2">
            <a:extLst>
              <a:ext uri="{FF2B5EF4-FFF2-40B4-BE49-F238E27FC236}">
                <a16:creationId xmlns:a16="http://schemas.microsoft.com/office/drawing/2014/main" id="{96A5DC05-A512-A747-9677-955A7FF3809F}"/>
              </a:ext>
            </a:extLst>
          </p:cNvPr>
          <p:cNvSpPr>
            <a:spLocks noGrp="1"/>
          </p:cNvSpPr>
          <p:nvPr>
            <p:ph idx="1"/>
          </p:nvPr>
        </p:nvSpPr>
        <p:spPr>
          <a:xfrm>
            <a:off x="609600" y="1968500"/>
            <a:ext cx="5321465" cy="4157664"/>
          </a:xfrm>
        </p:spPr>
        <p:txBody>
          <a:bodyPr/>
          <a:lstStyle/>
          <a:p>
            <a:r>
              <a:rPr lang="en-US" sz="2400" dirty="0"/>
              <a:t>Bond sodium plays an important role on the thermal behavior of the fuel during irradiation</a:t>
            </a:r>
          </a:p>
          <a:p>
            <a:r>
              <a:rPr lang="en-US" sz="2400" dirty="0"/>
              <a:t>At the point where the fuel reaches its maximum swelling the porosity in most of the fuel interconnects and gas is vented to the plenum</a:t>
            </a:r>
          </a:p>
          <a:p>
            <a:r>
              <a:rPr lang="en-US" sz="2400" dirty="0"/>
              <a:t>This allows the bond sodium to infiltrate the fuel body and increase the fuel’s overall thermal conductivity</a:t>
            </a:r>
          </a:p>
          <a:p>
            <a:endParaRPr lang="en-US" sz="2400" dirty="0"/>
          </a:p>
        </p:txBody>
      </p:sp>
      <p:sp>
        <p:nvSpPr>
          <p:cNvPr id="4" name="Slide Number Placeholder 3">
            <a:extLst>
              <a:ext uri="{FF2B5EF4-FFF2-40B4-BE49-F238E27FC236}">
                <a16:creationId xmlns:a16="http://schemas.microsoft.com/office/drawing/2014/main" id="{481B611E-B343-4144-B1A9-DFF1AD6A1F22}"/>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
        <p:nvSpPr>
          <p:cNvPr id="8" name="Content Placeholder 2">
            <a:extLst>
              <a:ext uri="{FF2B5EF4-FFF2-40B4-BE49-F238E27FC236}">
                <a16:creationId xmlns:a16="http://schemas.microsoft.com/office/drawing/2014/main" id="{FAC3E5D0-A28C-0C44-BFD3-CC7A5D256DDD}"/>
              </a:ext>
            </a:extLst>
          </p:cNvPr>
          <p:cNvSpPr txBox="1">
            <a:spLocks/>
          </p:cNvSpPr>
          <p:nvPr/>
        </p:nvSpPr>
        <p:spPr bwMode="auto">
          <a:xfrm>
            <a:off x="5931065" y="1968500"/>
            <a:ext cx="5321465" cy="4157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2400" dirty="0"/>
              <a:t>Sodium infiltration is known because in PIE, the sodium level above the fuel elements, where the fuel has swelled out to the cladding, is always substantially lower than the total amount of preloaded sodium would indicate</a:t>
            </a:r>
          </a:p>
          <a:p>
            <a:r>
              <a:rPr lang="en-US" sz="2400" dirty="0"/>
              <a:t>Chemical analysis of irradiated fuel finds this “missing” sodium distributed throughout the fuel pin</a:t>
            </a:r>
          </a:p>
          <a:p>
            <a:endParaRPr lang="en-US" sz="1800" dirty="0"/>
          </a:p>
        </p:txBody>
      </p:sp>
    </p:spTree>
    <p:extLst>
      <p:ext uri="{BB962C8B-B14F-4D97-AF65-F5344CB8AC3E}">
        <p14:creationId xmlns:p14="http://schemas.microsoft.com/office/powerpoint/2010/main" val="1174409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EC9CF-7FEB-D24B-930A-53B877FCFA70}"/>
              </a:ext>
            </a:extLst>
          </p:cNvPr>
          <p:cNvSpPr>
            <a:spLocks noGrp="1"/>
          </p:cNvSpPr>
          <p:nvPr>
            <p:ph type="title"/>
          </p:nvPr>
        </p:nvSpPr>
        <p:spPr/>
        <p:txBody>
          <a:bodyPr/>
          <a:lstStyle/>
          <a:p>
            <a:r>
              <a:rPr lang="en-US" dirty="0"/>
              <a:t>Changes in Thermal Conductivity</a:t>
            </a:r>
          </a:p>
        </p:txBody>
      </p:sp>
      <p:sp>
        <p:nvSpPr>
          <p:cNvPr id="3" name="Content Placeholder 2">
            <a:extLst>
              <a:ext uri="{FF2B5EF4-FFF2-40B4-BE49-F238E27FC236}">
                <a16:creationId xmlns:a16="http://schemas.microsoft.com/office/drawing/2014/main" id="{96A5DC05-A512-A747-9677-955A7FF3809F}"/>
              </a:ext>
            </a:extLst>
          </p:cNvPr>
          <p:cNvSpPr>
            <a:spLocks noGrp="1"/>
          </p:cNvSpPr>
          <p:nvPr>
            <p:ph idx="1"/>
          </p:nvPr>
        </p:nvSpPr>
        <p:spPr>
          <a:xfrm>
            <a:off x="609600" y="1968500"/>
            <a:ext cx="5613070" cy="4157664"/>
          </a:xfrm>
        </p:spPr>
        <p:txBody>
          <a:bodyPr/>
          <a:lstStyle/>
          <a:p>
            <a:r>
              <a:rPr lang="en-US" sz="2400" dirty="0"/>
              <a:t>On average, approximately 15–20% of the porosity is (filled) with sodium</a:t>
            </a:r>
          </a:p>
          <a:p>
            <a:r>
              <a:rPr lang="en-US" sz="2400" dirty="0"/>
              <a:t>The overall thermal conductivity of the fuel drops continuously during the early free-swelling stage, due to porosity development, but then increases rather suddenly with gas release and sodium logging</a:t>
            </a:r>
          </a:p>
          <a:p>
            <a:r>
              <a:rPr lang="en-US" sz="2400" dirty="0"/>
              <a:t>Experiments at right had thermocouples in the center of the fuel</a:t>
            </a:r>
          </a:p>
          <a:p>
            <a:endParaRPr lang="en-US" sz="2400" dirty="0"/>
          </a:p>
          <a:p>
            <a:endParaRPr lang="en-US" sz="1800" dirty="0"/>
          </a:p>
        </p:txBody>
      </p:sp>
      <p:sp>
        <p:nvSpPr>
          <p:cNvPr id="4" name="Slide Number Placeholder 3">
            <a:extLst>
              <a:ext uri="{FF2B5EF4-FFF2-40B4-BE49-F238E27FC236}">
                <a16:creationId xmlns:a16="http://schemas.microsoft.com/office/drawing/2014/main" id="{481B611E-B343-4144-B1A9-DFF1AD6A1F22}"/>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pic>
        <p:nvPicPr>
          <p:cNvPr id="6" name="Picture 5">
            <a:extLst>
              <a:ext uri="{FF2B5EF4-FFF2-40B4-BE49-F238E27FC236}">
                <a16:creationId xmlns:a16="http://schemas.microsoft.com/office/drawing/2014/main" id="{E5542C1B-8E3A-094D-B6C8-95AAC8BD8EBD}"/>
              </a:ext>
            </a:extLst>
          </p:cNvPr>
          <p:cNvPicPr>
            <a:picLocks noChangeAspect="1"/>
          </p:cNvPicPr>
          <p:nvPr/>
        </p:nvPicPr>
        <p:blipFill>
          <a:blip r:embed="rId2"/>
          <a:stretch>
            <a:fillRect/>
          </a:stretch>
        </p:blipFill>
        <p:spPr>
          <a:xfrm>
            <a:off x="7253636" y="1889508"/>
            <a:ext cx="3297797" cy="4545836"/>
          </a:xfrm>
          <a:prstGeom prst="rect">
            <a:avLst/>
          </a:prstGeom>
        </p:spPr>
      </p:pic>
    </p:spTree>
    <p:extLst>
      <p:ext uri="{BB962C8B-B14F-4D97-AF65-F5344CB8AC3E}">
        <p14:creationId xmlns:p14="http://schemas.microsoft.com/office/powerpoint/2010/main" val="48284096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33265</TotalTime>
  <Words>1912</Words>
  <Application>Microsoft Macintosh PowerPoint</Application>
  <PresentationFormat>Widescreen</PresentationFormat>
  <Paragraphs>165</Paragraphs>
  <Slides>28</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28</vt:i4>
      </vt:variant>
    </vt:vector>
  </HeadingPairs>
  <TitlesOfParts>
    <vt:vector size="33" baseType="lpstr">
      <vt:lpstr>Arial</vt:lpstr>
      <vt:lpstr>Calibri</vt:lpstr>
      <vt:lpstr>Calibri Light</vt:lpstr>
      <vt:lpstr>Custom Design</vt:lpstr>
      <vt:lpstr>1_NCStateU-horizontal-left-logo</vt:lpstr>
      <vt:lpstr>NE 591: Advanced Reactor Materials</vt:lpstr>
      <vt:lpstr>Survey Summary</vt:lpstr>
      <vt:lpstr>Last Time</vt:lpstr>
      <vt:lpstr>Last Time</vt:lpstr>
      <vt:lpstr>Variable Porosity</vt:lpstr>
      <vt:lpstr>Variable Porosity</vt:lpstr>
      <vt:lpstr>Changes in Thermal Conductivity</vt:lpstr>
      <vt:lpstr>Changes in Thermal Conductivity</vt:lpstr>
      <vt:lpstr>Changes in Thermal Conductivity</vt:lpstr>
      <vt:lpstr>Fuel-Cladding Interaction</vt:lpstr>
      <vt:lpstr>Fuel-Cladding Mechanical Interaction</vt:lpstr>
      <vt:lpstr>Fission-Induced Creep</vt:lpstr>
      <vt:lpstr>Fission Product Swelling</vt:lpstr>
      <vt:lpstr>Fission Product Swelling</vt:lpstr>
      <vt:lpstr>Fission Product Swelling</vt:lpstr>
      <vt:lpstr>Fission Product Swelling</vt:lpstr>
      <vt:lpstr>Fuel-Cladding Chemical Interaction</vt:lpstr>
      <vt:lpstr>Fuel-Cladding Chemical Interaction</vt:lpstr>
      <vt:lpstr>Phase Diagrams for FCCI</vt:lpstr>
      <vt:lpstr>Phase Diagrams for FCCI</vt:lpstr>
      <vt:lpstr>Phase Diagrams for FCCI</vt:lpstr>
      <vt:lpstr>Diffusion Couples</vt:lpstr>
      <vt:lpstr>Protective Rind</vt:lpstr>
      <vt:lpstr>FCCI</vt:lpstr>
      <vt:lpstr>FCCI</vt:lpstr>
      <vt:lpstr>FCCI</vt:lpstr>
      <vt:lpstr>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83</cp:revision>
  <dcterms:created xsi:type="dcterms:W3CDTF">2019-12-09T16:44:02Z</dcterms:created>
  <dcterms:modified xsi:type="dcterms:W3CDTF">2021-09-09T14:43:22Z</dcterms:modified>
</cp:coreProperties>
</file>